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65.xml" ContentType="application/vnd.openxmlformats-officedocument.presentationml.tags+xml"/>
  <Override PartName="/ppt/notesSlides/notesSlide32.xml" ContentType="application/vnd.openxmlformats-officedocument.presentationml.notesSlide+xml"/>
  <Override PartName="/ppt/tags/tag66.xml" ContentType="application/vnd.openxmlformats-officedocument.presentationml.tags+xml"/>
  <Override PartName="/ppt/notesSlides/notesSlide33.xml" ContentType="application/vnd.openxmlformats-officedocument.presentationml.notesSlide+xml"/>
  <Override PartName="/ppt/tags/tag67.xml" ContentType="application/vnd.openxmlformats-officedocument.presentationml.tags+xml"/>
  <Override PartName="/ppt/notesSlides/notesSlide34.xml" ContentType="application/vnd.openxmlformats-officedocument.presentationml.notesSlide+xml"/>
  <Override PartName="/ppt/tags/tag68.xml" ContentType="application/vnd.openxmlformats-officedocument.presentationml.tags+xml"/>
  <Override PartName="/ppt/notesSlides/notesSlide35.xml" ContentType="application/vnd.openxmlformats-officedocument.presentationml.notesSlide+xml"/>
  <Override PartName="/ppt/tags/tag69.xml" ContentType="application/vnd.openxmlformats-officedocument.presentationml.tags+xml"/>
  <Override PartName="/ppt/notesSlides/notesSlide36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37.xml" ContentType="application/vnd.openxmlformats-officedocument.presentationml.notesSlide+xml"/>
  <Override PartName="/ppt/tags/tag7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00" r:id="rId1"/>
  </p:sldMasterIdLst>
  <p:notesMasterIdLst>
    <p:notesMasterId r:id="rId98"/>
  </p:notesMasterIdLst>
  <p:handoutMasterIdLst>
    <p:handoutMasterId r:id="rId99"/>
  </p:handoutMasterIdLst>
  <p:sldIdLst>
    <p:sldId id="256" r:id="rId2"/>
    <p:sldId id="401" r:id="rId3"/>
    <p:sldId id="258" r:id="rId4"/>
    <p:sldId id="265" r:id="rId5"/>
    <p:sldId id="266" r:id="rId6"/>
    <p:sldId id="267" r:id="rId7"/>
    <p:sldId id="268" r:id="rId8"/>
    <p:sldId id="269" r:id="rId9"/>
    <p:sldId id="342" r:id="rId10"/>
    <p:sldId id="264" r:id="rId11"/>
    <p:sldId id="270" r:id="rId12"/>
    <p:sldId id="272" r:id="rId13"/>
    <p:sldId id="271" r:id="rId14"/>
    <p:sldId id="341" r:id="rId15"/>
    <p:sldId id="257" r:id="rId16"/>
    <p:sldId id="259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261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6" r:id="rId43"/>
    <p:sldId id="285" r:id="rId44"/>
    <p:sldId id="287" r:id="rId45"/>
    <p:sldId id="288" r:id="rId46"/>
    <p:sldId id="260" r:id="rId47"/>
    <p:sldId id="309" r:id="rId48"/>
    <p:sldId id="308" r:id="rId49"/>
    <p:sldId id="294" r:id="rId50"/>
    <p:sldId id="295" r:id="rId51"/>
    <p:sldId id="296" r:id="rId52"/>
    <p:sldId id="297" r:id="rId53"/>
    <p:sldId id="298" r:id="rId54"/>
    <p:sldId id="299" r:id="rId55"/>
    <p:sldId id="310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34" r:id="rId65"/>
    <p:sldId id="335" r:id="rId66"/>
    <p:sldId id="339" r:id="rId67"/>
    <p:sldId id="336" r:id="rId68"/>
    <p:sldId id="337" r:id="rId69"/>
    <p:sldId id="338" r:id="rId70"/>
    <p:sldId id="333" r:id="rId71"/>
    <p:sldId id="291" r:id="rId72"/>
    <p:sldId id="345" r:id="rId73"/>
    <p:sldId id="347" r:id="rId74"/>
    <p:sldId id="351" r:id="rId75"/>
    <p:sldId id="371" r:id="rId76"/>
    <p:sldId id="385" r:id="rId77"/>
    <p:sldId id="362" r:id="rId78"/>
    <p:sldId id="386" r:id="rId79"/>
    <p:sldId id="387" r:id="rId80"/>
    <p:sldId id="343" r:id="rId81"/>
    <p:sldId id="311" r:id="rId82"/>
    <p:sldId id="313" r:id="rId83"/>
    <p:sldId id="314" r:id="rId84"/>
    <p:sldId id="316" r:id="rId85"/>
    <p:sldId id="317" r:id="rId86"/>
    <p:sldId id="318" r:id="rId87"/>
    <p:sldId id="320" r:id="rId88"/>
    <p:sldId id="321" r:id="rId89"/>
    <p:sldId id="323" r:id="rId90"/>
    <p:sldId id="340" r:id="rId91"/>
    <p:sldId id="326" r:id="rId92"/>
    <p:sldId id="328" r:id="rId93"/>
    <p:sldId id="329" r:id="rId94"/>
    <p:sldId id="330" r:id="rId95"/>
    <p:sldId id="331" r:id="rId96"/>
    <p:sldId id="263" r:id="rId97"/>
  </p:sldIdLst>
  <p:sldSz cx="12192000" cy="6858000"/>
  <p:notesSz cx="6797675" cy="9928225"/>
  <p:custDataLst>
    <p:tags r:id="rId100"/>
  </p:custDataLst>
  <p:defaultTextStyle/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A6A6A6"/>
    <a:srgbClr val="FFC400"/>
    <a:srgbClr val="7F7F7F"/>
    <a:srgbClr val="1F4E9A"/>
    <a:srgbClr val="BC8C00"/>
    <a:srgbClr val="3A3838"/>
    <a:srgbClr val="F6BC1C"/>
    <a:srgbClr val="D9D9D9"/>
    <a:srgbClr val="56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1945" autoAdjust="0"/>
  </p:normalViewPr>
  <p:slideViewPr>
    <p:cSldViewPr snapToGrid="0">
      <p:cViewPr varScale="1">
        <p:scale>
          <a:sx n="96" d="100"/>
          <a:sy n="96" d="100"/>
        </p:scale>
        <p:origin x="101" y="96"/>
      </p:cViewPr>
      <p:guideLst>
        <p:guide orient="horz"/>
        <p:guide/>
      </p:guideLst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334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79.xml"/><Relationship Id="rId13" Type="http://schemas.openxmlformats.org/officeDocument/2006/relationships/slide" Target="slides/slide85.xml"/><Relationship Id="rId18" Type="http://schemas.openxmlformats.org/officeDocument/2006/relationships/slide" Target="slides/slide91.xml"/><Relationship Id="rId3" Type="http://schemas.openxmlformats.org/officeDocument/2006/relationships/slide" Target="slides/slide74.xml"/><Relationship Id="rId21" Type="http://schemas.openxmlformats.org/officeDocument/2006/relationships/slide" Target="slides/slide94.xml"/><Relationship Id="rId7" Type="http://schemas.openxmlformats.org/officeDocument/2006/relationships/slide" Target="slides/slide78.xml"/><Relationship Id="rId12" Type="http://schemas.openxmlformats.org/officeDocument/2006/relationships/slide" Target="slides/slide84.xml"/><Relationship Id="rId17" Type="http://schemas.openxmlformats.org/officeDocument/2006/relationships/slide" Target="slides/slide89.xml"/><Relationship Id="rId2" Type="http://schemas.openxmlformats.org/officeDocument/2006/relationships/slide" Target="slides/slide73.xml"/><Relationship Id="rId16" Type="http://schemas.openxmlformats.org/officeDocument/2006/relationships/slide" Target="slides/slide88.xml"/><Relationship Id="rId20" Type="http://schemas.openxmlformats.org/officeDocument/2006/relationships/slide" Target="slides/slide93.xml"/><Relationship Id="rId1" Type="http://schemas.openxmlformats.org/officeDocument/2006/relationships/slide" Target="slides/slide72.xml"/><Relationship Id="rId6" Type="http://schemas.openxmlformats.org/officeDocument/2006/relationships/slide" Target="slides/slide77.xml"/><Relationship Id="rId11" Type="http://schemas.openxmlformats.org/officeDocument/2006/relationships/slide" Target="slides/slide83.xml"/><Relationship Id="rId5" Type="http://schemas.openxmlformats.org/officeDocument/2006/relationships/slide" Target="slides/slide76.xml"/><Relationship Id="rId15" Type="http://schemas.openxmlformats.org/officeDocument/2006/relationships/slide" Target="slides/slide87.xml"/><Relationship Id="rId10" Type="http://schemas.openxmlformats.org/officeDocument/2006/relationships/slide" Target="slides/slide82.xml"/><Relationship Id="rId19" Type="http://schemas.openxmlformats.org/officeDocument/2006/relationships/slide" Target="slides/slide92.xml"/><Relationship Id="rId4" Type="http://schemas.openxmlformats.org/officeDocument/2006/relationships/slide" Target="slides/slide75.xml"/><Relationship Id="rId9" Type="http://schemas.openxmlformats.org/officeDocument/2006/relationships/slide" Target="slides/slide81.xml"/><Relationship Id="rId14" Type="http://schemas.openxmlformats.org/officeDocument/2006/relationships/slide" Target="slides/slide86.xml"/><Relationship Id="rId22" Type="http://schemas.openxmlformats.org/officeDocument/2006/relationships/slide" Target="slides/slide9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848A5-9EC8-42B2-A155-B806DB40A72D}" type="doc">
      <dgm:prSet loTypeId="urn:microsoft.com/office/officeart/2005/8/layout/radial5" loCatId="cycle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920AFF54-0E05-4722-8BC5-C35B3A847F62}">
      <dgm:prSet phldrT="[Texte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/>
        </a:solidFill>
        <a:ln>
          <a:noFill/>
        </a:ln>
      </dgm:spPr>
      <dgm:t>
        <a:bodyPr/>
        <a:lstStyle/>
        <a:p>
          <a:r>
            <a:rPr lang="en-US" sz="2800" b="1" noProof="0" dirty="0" smtClean="0">
              <a:latin typeface="Calibri" panose="020F0502020204030204" pitchFamily="34" charset="0"/>
              <a:cs typeface="Calibri" panose="020F0502020204030204" pitchFamily="34" charset="0"/>
            </a:rPr>
            <a:t>DS &amp; CPCS</a:t>
          </a:r>
          <a:endParaRPr lang="en-US" sz="2800" b="1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7EB3DA-0820-4A7C-BA59-5510648D054E}" type="parTrans" cxnId="{937FFACE-ACBB-4E53-B0D7-399377768043}">
      <dgm:prSet/>
      <dgm:spPr/>
      <dgm:t>
        <a:bodyPr/>
        <a:lstStyle/>
        <a:p>
          <a:endParaRPr lang="en-US" noProof="0" dirty="0"/>
        </a:p>
      </dgm:t>
    </dgm:pt>
    <dgm:pt modelId="{C98EA142-5A5E-47EE-A6B8-0FF3E0914D59}" type="sibTrans" cxnId="{937FFACE-ACBB-4E53-B0D7-399377768043}">
      <dgm:prSet/>
      <dgm:spPr/>
      <dgm:t>
        <a:bodyPr/>
        <a:lstStyle/>
        <a:p>
          <a:endParaRPr lang="en-US" noProof="0" dirty="0"/>
        </a:p>
      </dgm:t>
    </dgm:pt>
    <dgm:pt modelId="{24AC8B21-3E96-49B1-B5B5-E0A4D68CC433}">
      <dgm:prSet phldrT="[Texte]" custT="1"/>
      <dgm:spPr/>
      <dgm:t>
        <a:bodyPr/>
        <a:lstStyle/>
        <a:p>
          <a:r>
            <a:rPr lang="en-US" sz="14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Adapt Zone Air Temperature</a:t>
          </a:r>
          <a:endParaRPr lang="en-US" sz="14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9DB4C0-0657-4D98-BF7F-173C3D91FD58}" type="parTrans" cxnId="{E1A2615D-A7C4-448A-AC5B-C9C68CA70C86}">
      <dgm:prSet/>
      <dgm:spPr/>
      <dgm:t>
        <a:bodyPr/>
        <a:lstStyle/>
        <a:p>
          <a:endParaRPr lang="en-US" noProof="0" dirty="0"/>
        </a:p>
      </dgm:t>
    </dgm:pt>
    <dgm:pt modelId="{099F89BD-450E-4504-9F9F-BEF2F1AF6C22}" type="sibTrans" cxnId="{E1A2615D-A7C4-448A-AC5B-C9C68CA70C86}">
      <dgm:prSet/>
      <dgm:spPr/>
      <dgm:t>
        <a:bodyPr/>
        <a:lstStyle/>
        <a:p>
          <a:endParaRPr lang="en-US" noProof="0" dirty="0"/>
        </a:p>
      </dgm:t>
    </dgm:pt>
    <dgm:pt modelId="{A3E8D9D4-DB54-4327-A50A-54BF9946E854}">
      <dgm:prSet phldrT="[Texte]" custT="1"/>
      <dgm:spPr/>
      <dgm:t>
        <a:bodyPr/>
        <a:lstStyle/>
        <a:p>
          <a:r>
            <a:rPr lang="en-US" sz="14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Distribute Air over Zones</a:t>
          </a:r>
          <a:endParaRPr lang="en-US" sz="14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70973A-78BB-4182-AB6D-4AC989E4A966}" type="parTrans" cxnId="{7E8F8D7A-7FE0-4BF6-B6F0-60C193FB2EA2}">
      <dgm:prSet/>
      <dgm:spPr/>
      <dgm:t>
        <a:bodyPr/>
        <a:lstStyle/>
        <a:p>
          <a:endParaRPr lang="en-US" noProof="0" dirty="0"/>
        </a:p>
      </dgm:t>
    </dgm:pt>
    <dgm:pt modelId="{5E7B2EDA-96A4-410C-969D-1EE8148141A2}" type="sibTrans" cxnId="{7E8F8D7A-7FE0-4BF6-B6F0-60C193FB2EA2}">
      <dgm:prSet/>
      <dgm:spPr/>
      <dgm:t>
        <a:bodyPr/>
        <a:lstStyle/>
        <a:p>
          <a:endParaRPr lang="en-US" noProof="0" dirty="0"/>
        </a:p>
      </dgm:t>
    </dgm:pt>
    <dgm:pt modelId="{FEDC5647-EF57-44EE-ABBB-B3A5317F7465}">
      <dgm:prSet phldrT="[Texte]" custT="1"/>
      <dgm:spPr/>
      <dgm:t>
        <a:bodyPr/>
        <a:lstStyle/>
        <a:p>
          <a:r>
            <a:rPr lang="en-US" sz="14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Recirculate Zone Air</a:t>
          </a:r>
          <a:endParaRPr lang="en-US" sz="14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DA64DA0-164A-4D83-8FE2-835AF95AF32E}" type="parTrans" cxnId="{A9ACB96A-6D64-4BC7-B004-2696C07213CA}">
      <dgm:prSet/>
      <dgm:spPr/>
      <dgm:t>
        <a:bodyPr/>
        <a:lstStyle/>
        <a:p>
          <a:endParaRPr lang="en-US" noProof="0" dirty="0"/>
        </a:p>
      </dgm:t>
    </dgm:pt>
    <dgm:pt modelId="{CE5ADA36-7895-4BA1-BC3C-0C60703E03A1}" type="sibTrans" cxnId="{A9ACB96A-6D64-4BC7-B004-2696C07213CA}">
      <dgm:prSet/>
      <dgm:spPr/>
      <dgm:t>
        <a:bodyPr/>
        <a:lstStyle/>
        <a:p>
          <a:endParaRPr lang="en-US" noProof="0" dirty="0"/>
        </a:p>
      </dgm:t>
    </dgm:pt>
    <dgm:pt modelId="{E021AD73-B483-47FB-BBCF-9DA81B41CB2B}">
      <dgm:prSet phldrT="[Texte]" custT="1"/>
      <dgm:spPr/>
      <dgm:t>
        <a:bodyPr/>
        <a:lstStyle/>
        <a:p>
          <a:r>
            <a:rPr lang="en-US" sz="14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Protect Aircraft From Pressure Loads</a:t>
          </a:r>
          <a:endParaRPr lang="en-US" sz="14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9E6268-BD4B-4D72-ABB7-29411815FEEE}" type="parTrans" cxnId="{74B939D1-1AB3-4B92-8A49-59796BA80E3B}">
      <dgm:prSet/>
      <dgm:spPr/>
      <dgm:t>
        <a:bodyPr/>
        <a:lstStyle/>
        <a:p>
          <a:endParaRPr lang="en-US" noProof="0" dirty="0"/>
        </a:p>
      </dgm:t>
    </dgm:pt>
    <dgm:pt modelId="{9525790F-A468-4707-9CA6-8FA355E281A8}" type="sibTrans" cxnId="{74B939D1-1AB3-4B92-8A49-59796BA80E3B}">
      <dgm:prSet/>
      <dgm:spPr/>
      <dgm:t>
        <a:bodyPr/>
        <a:lstStyle/>
        <a:p>
          <a:endParaRPr lang="en-US"/>
        </a:p>
      </dgm:t>
    </dgm:pt>
    <dgm:pt modelId="{223143C3-553B-45DF-92C6-A5E61D471E9C}">
      <dgm:prSet phldrT="[Texte]" custT="1"/>
      <dgm:spPr/>
      <dgm:t>
        <a:bodyPr/>
        <a:lstStyle/>
        <a:p>
          <a:r>
            <a:rPr lang="en-US" sz="14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Provide Adapted Pressure for Human</a:t>
          </a:r>
          <a:endParaRPr lang="en-US" sz="14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08839E-AA0A-4B2E-A6CB-833AD4A2C193}" type="parTrans" cxnId="{71BDFFC1-329E-457B-957C-9C84AF637C0B}">
      <dgm:prSet/>
      <dgm:spPr/>
      <dgm:t>
        <a:bodyPr/>
        <a:lstStyle/>
        <a:p>
          <a:endParaRPr lang="en-US" noProof="0" dirty="0"/>
        </a:p>
      </dgm:t>
    </dgm:pt>
    <dgm:pt modelId="{89274544-0971-408C-9D82-7F798BCA1D9F}" type="sibTrans" cxnId="{71BDFFC1-329E-457B-957C-9C84AF637C0B}">
      <dgm:prSet/>
      <dgm:spPr/>
      <dgm:t>
        <a:bodyPr/>
        <a:lstStyle/>
        <a:p>
          <a:endParaRPr lang="en-US"/>
        </a:p>
      </dgm:t>
    </dgm:pt>
    <dgm:pt modelId="{D550E266-2A9D-49E4-A8F5-73F123451D5E}" type="pres">
      <dgm:prSet presAssocID="{196848A5-9EC8-42B2-A155-B806DB40A72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FF8C3D7-6B33-40AF-9B2C-91961C22715C}" type="pres">
      <dgm:prSet presAssocID="{920AFF54-0E05-4722-8BC5-C35B3A847F62}" presName="centerShape" presStyleLbl="node0" presStyleIdx="0" presStyleCnt="1" custScaleX="99533" custScaleY="99535" custLinFactNeighborX="-7044" custLinFactNeighborY="-5052"/>
      <dgm:spPr/>
      <dgm:t>
        <a:bodyPr/>
        <a:lstStyle/>
        <a:p>
          <a:endParaRPr lang="fr-FR"/>
        </a:p>
      </dgm:t>
    </dgm:pt>
    <dgm:pt modelId="{725B01EA-81A6-436B-8538-C141F0CC3BBF}" type="pres">
      <dgm:prSet presAssocID="{4A9DB4C0-0657-4D98-BF7F-173C3D91FD58}" presName="parTrans" presStyleLbl="sibTrans2D1" presStyleIdx="0" presStyleCnt="5"/>
      <dgm:spPr/>
      <dgm:t>
        <a:bodyPr/>
        <a:lstStyle/>
        <a:p>
          <a:endParaRPr lang="fr-FR"/>
        </a:p>
      </dgm:t>
    </dgm:pt>
    <dgm:pt modelId="{71E3D222-EA9E-453C-A88B-489D4E358162}" type="pres">
      <dgm:prSet presAssocID="{4A9DB4C0-0657-4D98-BF7F-173C3D91FD58}" presName="connectorText" presStyleLbl="sibTrans2D1" presStyleIdx="0" presStyleCnt="5"/>
      <dgm:spPr/>
      <dgm:t>
        <a:bodyPr/>
        <a:lstStyle/>
        <a:p>
          <a:endParaRPr lang="fr-FR"/>
        </a:p>
      </dgm:t>
    </dgm:pt>
    <dgm:pt modelId="{43247DF7-7D2B-43E3-98AD-89001B033B7E}" type="pres">
      <dgm:prSet presAssocID="{24AC8B21-3E96-49B1-B5B5-E0A4D68CC433}" presName="node" presStyleLbl="node1" presStyleIdx="0" presStyleCnt="5" custScaleX="100479" custScaleY="100479" custRadScaleRad="114248" custRadScaleInc="-30120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AFA670F-472A-4D49-B781-52E20872B123}" type="pres">
      <dgm:prSet presAssocID="{8070973A-78BB-4182-AB6D-4AC989E4A966}" presName="parTrans" presStyleLbl="sibTrans2D1" presStyleIdx="1" presStyleCnt="5"/>
      <dgm:spPr/>
      <dgm:t>
        <a:bodyPr/>
        <a:lstStyle/>
        <a:p>
          <a:endParaRPr lang="fr-FR"/>
        </a:p>
      </dgm:t>
    </dgm:pt>
    <dgm:pt modelId="{7248C171-68D0-4454-8010-8898E90BC53D}" type="pres">
      <dgm:prSet presAssocID="{8070973A-78BB-4182-AB6D-4AC989E4A966}" presName="connectorText" presStyleLbl="sibTrans2D1" presStyleIdx="1" presStyleCnt="5"/>
      <dgm:spPr/>
      <dgm:t>
        <a:bodyPr/>
        <a:lstStyle/>
        <a:p>
          <a:endParaRPr lang="fr-FR"/>
        </a:p>
      </dgm:t>
    </dgm:pt>
    <dgm:pt modelId="{E1E6F09D-7DFD-4E46-A958-F2011FBF4914}" type="pres">
      <dgm:prSet presAssocID="{A3E8D9D4-DB54-4327-A50A-54BF9946E854}" presName="node" presStyleLbl="node1" presStyleIdx="1" presStyleCnt="5" custScaleX="100479" custScaleY="100479" custRadScaleRad="89482" custRadScaleInc="27469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F2184B-E197-44F1-9882-84824536B0BC}" type="pres">
      <dgm:prSet presAssocID="{8DA64DA0-164A-4D83-8FE2-835AF95AF32E}" presName="parTrans" presStyleLbl="sibTrans2D1" presStyleIdx="2" presStyleCnt="5"/>
      <dgm:spPr/>
      <dgm:t>
        <a:bodyPr/>
        <a:lstStyle/>
        <a:p>
          <a:endParaRPr lang="fr-FR"/>
        </a:p>
      </dgm:t>
    </dgm:pt>
    <dgm:pt modelId="{238170A0-26A5-4FB7-A18E-90D439F13C39}" type="pres">
      <dgm:prSet presAssocID="{8DA64DA0-164A-4D83-8FE2-835AF95AF32E}" presName="connectorText" presStyleLbl="sibTrans2D1" presStyleIdx="2" presStyleCnt="5"/>
      <dgm:spPr/>
      <dgm:t>
        <a:bodyPr/>
        <a:lstStyle/>
        <a:p>
          <a:endParaRPr lang="fr-FR"/>
        </a:p>
      </dgm:t>
    </dgm:pt>
    <dgm:pt modelId="{E95E21C5-7409-4A8A-A8EC-96CB5C688EB2}" type="pres">
      <dgm:prSet presAssocID="{FEDC5647-EF57-44EE-ABBB-B3A5317F7465}" presName="node" presStyleLbl="node1" presStyleIdx="2" presStyleCnt="5" custScaleX="100479" custScaleY="100479" custRadScaleRad="122153" custRadScaleInc="47218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F3EFC6-C59A-44B8-84F3-9B9F20C56334}" type="pres">
      <dgm:prSet presAssocID="{569E6268-BD4B-4D72-ABB7-29411815FEEE}" presName="parTrans" presStyleLbl="sibTrans2D1" presStyleIdx="3" presStyleCnt="5"/>
      <dgm:spPr/>
      <dgm:t>
        <a:bodyPr/>
        <a:lstStyle/>
        <a:p>
          <a:endParaRPr lang="en-US"/>
        </a:p>
      </dgm:t>
    </dgm:pt>
    <dgm:pt modelId="{9F2D518E-F5F6-433A-A66E-FB9386F369B1}" type="pres">
      <dgm:prSet presAssocID="{569E6268-BD4B-4D72-ABB7-29411815FEEE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2CBF40C4-04DF-4D49-8160-9F1C9264846F}" type="pres">
      <dgm:prSet presAssocID="{E021AD73-B483-47FB-BBCF-9DA81B41CB2B}" presName="node" presStyleLbl="node1" presStyleIdx="3" presStyleCnt="5" custRadScaleRad="100289" custRadScaleInc="4601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F5E6D-588E-411C-9D9C-048EC281439C}" type="pres">
      <dgm:prSet presAssocID="{4C08839E-AA0A-4B2E-A6CB-833AD4A2C193}" presName="parTrans" presStyleLbl="sibTrans2D1" presStyleIdx="4" presStyleCnt="5"/>
      <dgm:spPr/>
      <dgm:t>
        <a:bodyPr/>
        <a:lstStyle/>
        <a:p>
          <a:endParaRPr lang="en-US"/>
        </a:p>
      </dgm:t>
    </dgm:pt>
    <dgm:pt modelId="{C55441DB-F4A4-4A4D-A592-3E6F079869B4}" type="pres">
      <dgm:prSet presAssocID="{4C08839E-AA0A-4B2E-A6CB-833AD4A2C193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81894BF6-63B1-4DE3-BEEA-30516CA104D4}" type="pres">
      <dgm:prSet presAssocID="{223143C3-553B-45DF-92C6-A5E61D471E9C}" presName="node" presStyleLbl="node1" presStyleIdx="4" presStyleCnt="5" custRadScaleRad="93959" custRadScaleInc="432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F2FD86-1741-4367-B81D-5649AFAE4720}" type="presOf" srcId="{8070973A-78BB-4182-AB6D-4AC989E4A966}" destId="{BAFA670F-472A-4D49-B781-52E20872B123}" srcOrd="0" destOrd="0" presId="urn:microsoft.com/office/officeart/2005/8/layout/radial5"/>
    <dgm:cxn modelId="{CA496AC3-21AD-4CB4-B892-417C16794F0A}" type="presOf" srcId="{E021AD73-B483-47FB-BBCF-9DA81B41CB2B}" destId="{2CBF40C4-04DF-4D49-8160-9F1C9264846F}" srcOrd="0" destOrd="0" presId="urn:microsoft.com/office/officeart/2005/8/layout/radial5"/>
    <dgm:cxn modelId="{74B939D1-1AB3-4B92-8A49-59796BA80E3B}" srcId="{920AFF54-0E05-4722-8BC5-C35B3A847F62}" destId="{E021AD73-B483-47FB-BBCF-9DA81B41CB2B}" srcOrd="3" destOrd="0" parTransId="{569E6268-BD4B-4D72-ABB7-29411815FEEE}" sibTransId="{9525790F-A468-4707-9CA6-8FA355E281A8}"/>
    <dgm:cxn modelId="{15DD0FB0-7B32-4758-99E1-A13C075FE298}" type="presOf" srcId="{569E6268-BD4B-4D72-ABB7-29411815FEEE}" destId="{9F2D518E-F5F6-433A-A66E-FB9386F369B1}" srcOrd="1" destOrd="0" presId="urn:microsoft.com/office/officeart/2005/8/layout/radial5"/>
    <dgm:cxn modelId="{1F2127C3-18C7-42EB-9736-58565E032FB3}" type="presOf" srcId="{24AC8B21-3E96-49B1-B5B5-E0A4D68CC433}" destId="{43247DF7-7D2B-43E3-98AD-89001B033B7E}" srcOrd="0" destOrd="0" presId="urn:microsoft.com/office/officeart/2005/8/layout/radial5"/>
    <dgm:cxn modelId="{7E8F8D7A-7FE0-4BF6-B6F0-60C193FB2EA2}" srcId="{920AFF54-0E05-4722-8BC5-C35B3A847F62}" destId="{A3E8D9D4-DB54-4327-A50A-54BF9946E854}" srcOrd="1" destOrd="0" parTransId="{8070973A-78BB-4182-AB6D-4AC989E4A966}" sibTransId="{5E7B2EDA-96A4-410C-969D-1EE8148141A2}"/>
    <dgm:cxn modelId="{12B1E31F-19D9-4E61-B0EC-E489F2C146C8}" type="presOf" srcId="{4C08839E-AA0A-4B2E-A6CB-833AD4A2C193}" destId="{726F5E6D-588E-411C-9D9C-048EC281439C}" srcOrd="0" destOrd="0" presId="urn:microsoft.com/office/officeart/2005/8/layout/radial5"/>
    <dgm:cxn modelId="{CDF39D1A-1C83-409D-8BC9-684DAC7994C6}" type="presOf" srcId="{A3E8D9D4-DB54-4327-A50A-54BF9946E854}" destId="{E1E6F09D-7DFD-4E46-A958-F2011FBF4914}" srcOrd="0" destOrd="0" presId="urn:microsoft.com/office/officeart/2005/8/layout/radial5"/>
    <dgm:cxn modelId="{F4139804-11BE-48C2-A95C-5F1ED448DEF6}" type="presOf" srcId="{8DA64DA0-164A-4D83-8FE2-835AF95AF32E}" destId="{16F2184B-E197-44F1-9882-84824536B0BC}" srcOrd="0" destOrd="0" presId="urn:microsoft.com/office/officeart/2005/8/layout/radial5"/>
    <dgm:cxn modelId="{24CF71C9-48A7-400C-ABE7-123CC7B83755}" type="presOf" srcId="{223143C3-553B-45DF-92C6-A5E61D471E9C}" destId="{81894BF6-63B1-4DE3-BEEA-30516CA104D4}" srcOrd="0" destOrd="0" presId="urn:microsoft.com/office/officeart/2005/8/layout/radial5"/>
    <dgm:cxn modelId="{71BDFFC1-329E-457B-957C-9C84AF637C0B}" srcId="{920AFF54-0E05-4722-8BC5-C35B3A847F62}" destId="{223143C3-553B-45DF-92C6-A5E61D471E9C}" srcOrd="4" destOrd="0" parTransId="{4C08839E-AA0A-4B2E-A6CB-833AD4A2C193}" sibTransId="{89274544-0971-408C-9D82-7F798BCA1D9F}"/>
    <dgm:cxn modelId="{E6C17B43-E3C8-4976-872F-145B3E52EF14}" type="presOf" srcId="{8070973A-78BB-4182-AB6D-4AC989E4A966}" destId="{7248C171-68D0-4454-8010-8898E90BC53D}" srcOrd="1" destOrd="0" presId="urn:microsoft.com/office/officeart/2005/8/layout/radial5"/>
    <dgm:cxn modelId="{F9854DCD-43D7-4D46-A042-80754EC17F74}" type="presOf" srcId="{4A9DB4C0-0657-4D98-BF7F-173C3D91FD58}" destId="{71E3D222-EA9E-453C-A88B-489D4E358162}" srcOrd="1" destOrd="0" presId="urn:microsoft.com/office/officeart/2005/8/layout/radial5"/>
    <dgm:cxn modelId="{2CC584F4-8B75-4672-A531-20774CA9E12B}" type="presOf" srcId="{920AFF54-0E05-4722-8BC5-C35B3A847F62}" destId="{4FF8C3D7-6B33-40AF-9B2C-91961C22715C}" srcOrd="0" destOrd="0" presId="urn:microsoft.com/office/officeart/2005/8/layout/radial5"/>
    <dgm:cxn modelId="{A5AEFADC-C28B-4334-A40B-36A5C5C1103C}" type="presOf" srcId="{569E6268-BD4B-4D72-ABB7-29411815FEEE}" destId="{90F3EFC6-C59A-44B8-84F3-9B9F20C56334}" srcOrd="0" destOrd="0" presId="urn:microsoft.com/office/officeart/2005/8/layout/radial5"/>
    <dgm:cxn modelId="{3253EFFD-627A-4E72-A039-EA50DCF3FAF6}" type="presOf" srcId="{4C08839E-AA0A-4B2E-A6CB-833AD4A2C193}" destId="{C55441DB-F4A4-4A4D-A592-3E6F079869B4}" srcOrd="1" destOrd="0" presId="urn:microsoft.com/office/officeart/2005/8/layout/radial5"/>
    <dgm:cxn modelId="{E1A2615D-A7C4-448A-AC5B-C9C68CA70C86}" srcId="{920AFF54-0E05-4722-8BC5-C35B3A847F62}" destId="{24AC8B21-3E96-49B1-B5B5-E0A4D68CC433}" srcOrd="0" destOrd="0" parTransId="{4A9DB4C0-0657-4D98-BF7F-173C3D91FD58}" sibTransId="{099F89BD-450E-4504-9F9F-BEF2F1AF6C22}"/>
    <dgm:cxn modelId="{87592487-62DF-48D7-AFDA-6A362A9E23AE}" type="presOf" srcId="{FEDC5647-EF57-44EE-ABBB-B3A5317F7465}" destId="{E95E21C5-7409-4A8A-A8EC-96CB5C688EB2}" srcOrd="0" destOrd="0" presId="urn:microsoft.com/office/officeart/2005/8/layout/radial5"/>
    <dgm:cxn modelId="{937FFACE-ACBB-4E53-B0D7-399377768043}" srcId="{196848A5-9EC8-42B2-A155-B806DB40A72D}" destId="{920AFF54-0E05-4722-8BC5-C35B3A847F62}" srcOrd="0" destOrd="0" parTransId="{A07EB3DA-0820-4A7C-BA59-5510648D054E}" sibTransId="{C98EA142-5A5E-47EE-A6B8-0FF3E0914D59}"/>
    <dgm:cxn modelId="{A9ACB96A-6D64-4BC7-B004-2696C07213CA}" srcId="{920AFF54-0E05-4722-8BC5-C35B3A847F62}" destId="{FEDC5647-EF57-44EE-ABBB-B3A5317F7465}" srcOrd="2" destOrd="0" parTransId="{8DA64DA0-164A-4D83-8FE2-835AF95AF32E}" sibTransId="{CE5ADA36-7895-4BA1-BC3C-0C60703E03A1}"/>
    <dgm:cxn modelId="{19F3B148-8912-48F9-B36A-C0392A9A60CD}" type="presOf" srcId="{4A9DB4C0-0657-4D98-BF7F-173C3D91FD58}" destId="{725B01EA-81A6-436B-8538-C141F0CC3BBF}" srcOrd="0" destOrd="0" presId="urn:microsoft.com/office/officeart/2005/8/layout/radial5"/>
    <dgm:cxn modelId="{5D5F9695-3D04-4AD8-806D-F769020771DA}" type="presOf" srcId="{8DA64DA0-164A-4D83-8FE2-835AF95AF32E}" destId="{238170A0-26A5-4FB7-A18E-90D439F13C39}" srcOrd="1" destOrd="0" presId="urn:microsoft.com/office/officeart/2005/8/layout/radial5"/>
    <dgm:cxn modelId="{68BAA937-1FC3-45D2-B12D-14F3F83DABBF}" type="presOf" srcId="{196848A5-9EC8-42B2-A155-B806DB40A72D}" destId="{D550E266-2A9D-49E4-A8F5-73F123451D5E}" srcOrd="0" destOrd="0" presId="urn:microsoft.com/office/officeart/2005/8/layout/radial5"/>
    <dgm:cxn modelId="{ED872FEE-9DDA-43CC-AA8A-A737148E5C3E}" type="presParOf" srcId="{D550E266-2A9D-49E4-A8F5-73F123451D5E}" destId="{4FF8C3D7-6B33-40AF-9B2C-91961C22715C}" srcOrd="0" destOrd="0" presId="urn:microsoft.com/office/officeart/2005/8/layout/radial5"/>
    <dgm:cxn modelId="{D1DA2F52-5404-4569-B1FC-A8E63CCFF324}" type="presParOf" srcId="{D550E266-2A9D-49E4-A8F5-73F123451D5E}" destId="{725B01EA-81A6-436B-8538-C141F0CC3BBF}" srcOrd="1" destOrd="0" presId="urn:microsoft.com/office/officeart/2005/8/layout/radial5"/>
    <dgm:cxn modelId="{1CC5AFB8-1F81-4109-B27D-9CE565694A20}" type="presParOf" srcId="{725B01EA-81A6-436B-8538-C141F0CC3BBF}" destId="{71E3D222-EA9E-453C-A88B-489D4E358162}" srcOrd="0" destOrd="0" presId="urn:microsoft.com/office/officeart/2005/8/layout/radial5"/>
    <dgm:cxn modelId="{673AF2B9-0076-48A8-BE05-7447712DD2FF}" type="presParOf" srcId="{D550E266-2A9D-49E4-A8F5-73F123451D5E}" destId="{43247DF7-7D2B-43E3-98AD-89001B033B7E}" srcOrd="2" destOrd="0" presId="urn:microsoft.com/office/officeart/2005/8/layout/radial5"/>
    <dgm:cxn modelId="{97A0AEDC-A7C7-4659-9C89-FF0363A86068}" type="presParOf" srcId="{D550E266-2A9D-49E4-A8F5-73F123451D5E}" destId="{BAFA670F-472A-4D49-B781-52E20872B123}" srcOrd="3" destOrd="0" presId="urn:microsoft.com/office/officeart/2005/8/layout/radial5"/>
    <dgm:cxn modelId="{B81FBDB8-E746-4C97-B7A4-7F4C093F776D}" type="presParOf" srcId="{BAFA670F-472A-4D49-B781-52E20872B123}" destId="{7248C171-68D0-4454-8010-8898E90BC53D}" srcOrd="0" destOrd="0" presId="urn:microsoft.com/office/officeart/2005/8/layout/radial5"/>
    <dgm:cxn modelId="{5340AAC5-8757-4AD6-BBB2-32124783FCBC}" type="presParOf" srcId="{D550E266-2A9D-49E4-A8F5-73F123451D5E}" destId="{E1E6F09D-7DFD-4E46-A958-F2011FBF4914}" srcOrd="4" destOrd="0" presId="urn:microsoft.com/office/officeart/2005/8/layout/radial5"/>
    <dgm:cxn modelId="{F5D8287D-CC61-4A19-9E3A-FD3192C58936}" type="presParOf" srcId="{D550E266-2A9D-49E4-A8F5-73F123451D5E}" destId="{16F2184B-E197-44F1-9882-84824536B0BC}" srcOrd="5" destOrd="0" presId="urn:microsoft.com/office/officeart/2005/8/layout/radial5"/>
    <dgm:cxn modelId="{4DB3B652-ED0A-412C-8378-5E7BA618B843}" type="presParOf" srcId="{16F2184B-E197-44F1-9882-84824536B0BC}" destId="{238170A0-26A5-4FB7-A18E-90D439F13C39}" srcOrd="0" destOrd="0" presId="urn:microsoft.com/office/officeart/2005/8/layout/radial5"/>
    <dgm:cxn modelId="{0814D2C5-19DB-425F-A708-5F72FDDF7F7D}" type="presParOf" srcId="{D550E266-2A9D-49E4-A8F5-73F123451D5E}" destId="{E95E21C5-7409-4A8A-A8EC-96CB5C688EB2}" srcOrd="6" destOrd="0" presId="urn:microsoft.com/office/officeart/2005/8/layout/radial5"/>
    <dgm:cxn modelId="{44ED7B0E-7E50-4A35-8832-A513AD653855}" type="presParOf" srcId="{D550E266-2A9D-49E4-A8F5-73F123451D5E}" destId="{90F3EFC6-C59A-44B8-84F3-9B9F20C56334}" srcOrd="7" destOrd="0" presId="urn:microsoft.com/office/officeart/2005/8/layout/radial5"/>
    <dgm:cxn modelId="{0B2109E2-D10C-4689-B25B-7079A54551B7}" type="presParOf" srcId="{90F3EFC6-C59A-44B8-84F3-9B9F20C56334}" destId="{9F2D518E-F5F6-433A-A66E-FB9386F369B1}" srcOrd="0" destOrd="0" presId="urn:microsoft.com/office/officeart/2005/8/layout/radial5"/>
    <dgm:cxn modelId="{FE69889E-8C26-4F1B-BEA8-AC68ACCD805D}" type="presParOf" srcId="{D550E266-2A9D-49E4-A8F5-73F123451D5E}" destId="{2CBF40C4-04DF-4D49-8160-9F1C9264846F}" srcOrd="8" destOrd="0" presId="urn:microsoft.com/office/officeart/2005/8/layout/radial5"/>
    <dgm:cxn modelId="{061CF039-2A2B-4220-B6F9-1F0B1EB5B0AE}" type="presParOf" srcId="{D550E266-2A9D-49E4-A8F5-73F123451D5E}" destId="{726F5E6D-588E-411C-9D9C-048EC281439C}" srcOrd="9" destOrd="0" presId="urn:microsoft.com/office/officeart/2005/8/layout/radial5"/>
    <dgm:cxn modelId="{16E1CF03-59DA-4147-829A-5F8F83277A7D}" type="presParOf" srcId="{726F5E6D-588E-411C-9D9C-048EC281439C}" destId="{C55441DB-F4A4-4A4D-A592-3E6F079869B4}" srcOrd="0" destOrd="0" presId="urn:microsoft.com/office/officeart/2005/8/layout/radial5"/>
    <dgm:cxn modelId="{BE216876-D543-4E46-A2ED-89A6CED708BF}" type="presParOf" srcId="{D550E266-2A9D-49E4-A8F5-73F123451D5E}" destId="{81894BF6-63B1-4DE3-BEEA-30516CA104D4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848A5-9EC8-42B2-A155-B806DB40A72D}" type="doc">
      <dgm:prSet loTypeId="urn:microsoft.com/office/officeart/2005/8/layout/radial5" loCatId="cycle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920AFF54-0E05-4722-8BC5-C35B3A847F62}">
      <dgm:prSet phldrT="[Texte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/>
        </a:solidFill>
        <a:ln>
          <a:noFill/>
        </a:ln>
      </dgm:spPr>
      <dgm:t>
        <a:bodyPr/>
        <a:lstStyle/>
        <a:p>
          <a:r>
            <a:rPr lang="en-US" sz="3600" b="1" noProof="0" dirty="0" smtClean="0">
              <a:latin typeface="Calibri" panose="020F0502020204030204" pitchFamily="34" charset="0"/>
              <a:cs typeface="Calibri" panose="020F0502020204030204" pitchFamily="34" charset="0"/>
            </a:rPr>
            <a:t>ECS</a:t>
          </a:r>
          <a:endParaRPr lang="en-US" sz="3600" b="1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7EB3DA-0820-4A7C-BA59-5510648D054E}" type="parTrans" cxnId="{937FFACE-ACBB-4E53-B0D7-399377768043}">
      <dgm:prSet/>
      <dgm:spPr/>
      <dgm:t>
        <a:bodyPr/>
        <a:lstStyle/>
        <a:p>
          <a:endParaRPr lang="en-US" noProof="0" dirty="0"/>
        </a:p>
      </dgm:t>
    </dgm:pt>
    <dgm:pt modelId="{C98EA142-5A5E-47EE-A6B8-0FF3E0914D59}" type="sibTrans" cxnId="{937FFACE-ACBB-4E53-B0D7-399377768043}">
      <dgm:prSet/>
      <dgm:spPr/>
      <dgm:t>
        <a:bodyPr/>
        <a:lstStyle/>
        <a:p>
          <a:endParaRPr lang="en-US" noProof="0" dirty="0"/>
        </a:p>
      </dgm:t>
    </dgm:pt>
    <dgm:pt modelId="{5A7963FE-1309-4A42-89D0-2F72CAD52EA8}">
      <dgm:prSet phldrT="[Texte]" custT="1"/>
      <dgm:spPr/>
      <dgm:t>
        <a:bodyPr/>
        <a:lstStyle/>
        <a:p>
          <a:r>
            <a:rPr lang="en-US" sz="20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Provide enough fresh air</a:t>
          </a:r>
          <a:endParaRPr lang="en-US" sz="20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B09757-7BEC-4A22-822E-312235038561}" type="parTrans" cxnId="{B78D5A36-D00F-4B48-9322-D1E9B1F95230}">
      <dgm:prSet/>
      <dgm:spPr/>
      <dgm:t>
        <a:bodyPr/>
        <a:lstStyle/>
        <a:p>
          <a:endParaRPr lang="en-US" noProof="0" dirty="0"/>
        </a:p>
      </dgm:t>
    </dgm:pt>
    <dgm:pt modelId="{648C8B76-1F96-4B0B-841E-86A85743AAF3}" type="sibTrans" cxnId="{B78D5A36-D00F-4B48-9322-D1E9B1F95230}">
      <dgm:prSet/>
      <dgm:spPr/>
      <dgm:t>
        <a:bodyPr/>
        <a:lstStyle/>
        <a:p>
          <a:endParaRPr lang="en-US" noProof="0" dirty="0"/>
        </a:p>
      </dgm:t>
    </dgm:pt>
    <dgm:pt modelId="{24AC8B21-3E96-49B1-B5B5-E0A4D68CC433}">
      <dgm:prSet phldrT="[Texte]" custT="1"/>
      <dgm:spPr/>
      <dgm:t>
        <a:bodyPr/>
        <a:lstStyle/>
        <a:p>
          <a:r>
            <a:rPr lang="en-US" sz="20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Provide Cold Air</a:t>
          </a:r>
          <a:endParaRPr lang="en-US" sz="20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9DB4C0-0657-4D98-BF7F-173C3D91FD58}" type="parTrans" cxnId="{E1A2615D-A7C4-448A-AC5B-C9C68CA70C86}">
      <dgm:prSet/>
      <dgm:spPr/>
      <dgm:t>
        <a:bodyPr/>
        <a:lstStyle/>
        <a:p>
          <a:endParaRPr lang="en-US" noProof="0" dirty="0"/>
        </a:p>
      </dgm:t>
    </dgm:pt>
    <dgm:pt modelId="{099F89BD-450E-4504-9F9F-BEF2F1AF6C22}" type="sibTrans" cxnId="{E1A2615D-A7C4-448A-AC5B-C9C68CA70C86}">
      <dgm:prSet/>
      <dgm:spPr/>
      <dgm:t>
        <a:bodyPr/>
        <a:lstStyle/>
        <a:p>
          <a:endParaRPr lang="en-US" noProof="0" dirty="0"/>
        </a:p>
      </dgm:t>
    </dgm:pt>
    <dgm:pt modelId="{A3E8D9D4-DB54-4327-A50A-54BF9946E854}">
      <dgm:prSet phldrT="[Texte]" custT="1"/>
      <dgm:spPr/>
      <dgm:t>
        <a:bodyPr/>
        <a:lstStyle/>
        <a:p>
          <a:r>
            <a:rPr lang="en-US" sz="20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Provide Hot Air</a:t>
          </a:r>
          <a:endParaRPr lang="en-US" sz="20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70973A-78BB-4182-AB6D-4AC989E4A966}" type="parTrans" cxnId="{7E8F8D7A-7FE0-4BF6-B6F0-60C193FB2EA2}">
      <dgm:prSet/>
      <dgm:spPr/>
      <dgm:t>
        <a:bodyPr/>
        <a:lstStyle/>
        <a:p>
          <a:endParaRPr lang="en-US" noProof="0" dirty="0"/>
        </a:p>
      </dgm:t>
    </dgm:pt>
    <dgm:pt modelId="{5E7B2EDA-96A4-410C-969D-1EE8148141A2}" type="sibTrans" cxnId="{7E8F8D7A-7FE0-4BF6-B6F0-60C193FB2EA2}">
      <dgm:prSet/>
      <dgm:spPr/>
      <dgm:t>
        <a:bodyPr/>
        <a:lstStyle/>
        <a:p>
          <a:endParaRPr lang="en-US" noProof="0" dirty="0"/>
        </a:p>
      </dgm:t>
    </dgm:pt>
    <dgm:pt modelId="{FEDC5647-EF57-44EE-ABBB-B3A5317F7465}">
      <dgm:prSet phldrT="[Texte]" custT="1"/>
      <dgm:spPr/>
      <dgm:t>
        <a:bodyPr/>
        <a:lstStyle/>
        <a:p>
          <a:r>
            <a:rPr lang="en-US" sz="20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Reduce Humidity level</a:t>
          </a:r>
          <a:endParaRPr lang="en-US" sz="20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DA64DA0-164A-4D83-8FE2-835AF95AF32E}" type="parTrans" cxnId="{A9ACB96A-6D64-4BC7-B004-2696C07213CA}">
      <dgm:prSet/>
      <dgm:spPr/>
      <dgm:t>
        <a:bodyPr/>
        <a:lstStyle/>
        <a:p>
          <a:endParaRPr lang="en-US" noProof="0" dirty="0"/>
        </a:p>
      </dgm:t>
    </dgm:pt>
    <dgm:pt modelId="{CE5ADA36-7895-4BA1-BC3C-0C60703E03A1}" type="sibTrans" cxnId="{A9ACB96A-6D64-4BC7-B004-2696C07213CA}">
      <dgm:prSet/>
      <dgm:spPr/>
      <dgm:t>
        <a:bodyPr/>
        <a:lstStyle/>
        <a:p>
          <a:endParaRPr lang="en-US" noProof="0" dirty="0"/>
        </a:p>
      </dgm:t>
    </dgm:pt>
    <dgm:pt modelId="{D550E266-2A9D-49E4-A8F5-73F123451D5E}" type="pres">
      <dgm:prSet presAssocID="{196848A5-9EC8-42B2-A155-B806DB40A72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FF8C3D7-6B33-40AF-9B2C-91961C22715C}" type="pres">
      <dgm:prSet presAssocID="{920AFF54-0E05-4722-8BC5-C35B3A847F62}" presName="centerShape" presStyleLbl="node0" presStyleIdx="0" presStyleCnt="1" custScaleX="130239" custScaleY="137017" custLinFactNeighborX="26351" custLinFactNeighborY="13989"/>
      <dgm:spPr/>
      <dgm:t>
        <a:bodyPr/>
        <a:lstStyle/>
        <a:p>
          <a:endParaRPr lang="fr-FR"/>
        </a:p>
      </dgm:t>
    </dgm:pt>
    <dgm:pt modelId="{A3B09BB7-260D-44C3-A3DE-0E031B43CE68}" type="pres">
      <dgm:prSet presAssocID="{4AB09757-7BEC-4A22-822E-312235038561}" presName="parTrans" presStyleLbl="sibTrans2D1" presStyleIdx="0" presStyleCnt="4"/>
      <dgm:spPr/>
      <dgm:t>
        <a:bodyPr/>
        <a:lstStyle/>
        <a:p>
          <a:endParaRPr lang="fr-FR"/>
        </a:p>
      </dgm:t>
    </dgm:pt>
    <dgm:pt modelId="{0AFEB58A-B58D-4C36-9BFD-8CA14FA27931}" type="pres">
      <dgm:prSet presAssocID="{4AB09757-7BEC-4A22-822E-312235038561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807754A4-54C8-4A89-A092-1C7D1DAB991B}" type="pres">
      <dgm:prSet presAssocID="{5A7963FE-1309-4A42-89D0-2F72CAD52EA8}" presName="node" presStyleLbl="node1" presStyleIdx="0" presStyleCnt="4" custScaleX="113291" custScaleY="118511" custRadScaleRad="75402" custRadScaleInc="-19952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5B01EA-81A6-436B-8538-C141F0CC3BBF}" type="pres">
      <dgm:prSet presAssocID="{4A9DB4C0-0657-4D98-BF7F-173C3D91FD58}" presName="parTrans" presStyleLbl="sibTrans2D1" presStyleIdx="1" presStyleCnt="4"/>
      <dgm:spPr/>
      <dgm:t>
        <a:bodyPr/>
        <a:lstStyle/>
        <a:p>
          <a:endParaRPr lang="fr-FR"/>
        </a:p>
      </dgm:t>
    </dgm:pt>
    <dgm:pt modelId="{71E3D222-EA9E-453C-A88B-489D4E358162}" type="pres">
      <dgm:prSet presAssocID="{4A9DB4C0-0657-4D98-BF7F-173C3D91FD58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43247DF7-7D2B-43E3-98AD-89001B033B7E}" type="pres">
      <dgm:prSet presAssocID="{24AC8B21-3E96-49B1-B5B5-E0A4D68CC433}" presName="node" presStyleLbl="node1" presStyleIdx="1" presStyleCnt="4" custScaleX="113291" custScaleY="118511" custRadScaleRad="83339" custRadScaleInc="-20954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AFA670F-472A-4D49-B781-52E20872B123}" type="pres">
      <dgm:prSet presAssocID="{8070973A-78BB-4182-AB6D-4AC989E4A966}" presName="parTrans" presStyleLbl="sibTrans2D1" presStyleIdx="2" presStyleCnt="4"/>
      <dgm:spPr/>
      <dgm:t>
        <a:bodyPr/>
        <a:lstStyle/>
        <a:p>
          <a:endParaRPr lang="fr-FR"/>
        </a:p>
      </dgm:t>
    </dgm:pt>
    <dgm:pt modelId="{7248C171-68D0-4454-8010-8898E90BC53D}" type="pres">
      <dgm:prSet presAssocID="{8070973A-78BB-4182-AB6D-4AC989E4A966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E1E6F09D-7DFD-4E46-A958-F2011FBF4914}" type="pres">
      <dgm:prSet presAssocID="{A3E8D9D4-DB54-4327-A50A-54BF9946E854}" presName="node" presStyleLbl="node1" presStyleIdx="2" presStyleCnt="4" custScaleX="113291" custScaleY="118511" custRadScaleRad="142466" custRadScaleInc="-27193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F2184B-E197-44F1-9882-84824536B0BC}" type="pres">
      <dgm:prSet presAssocID="{8DA64DA0-164A-4D83-8FE2-835AF95AF32E}" presName="parTrans" presStyleLbl="sibTrans2D1" presStyleIdx="3" presStyleCnt="4"/>
      <dgm:spPr/>
      <dgm:t>
        <a:bodyPr/>
        <a:lstStyle/>
        <a:p>
          <a:endParaRPr lang="fr-FR"/>
        </a:p>
      </dgm:t>
    </dgm:pt>
    <dgm:pt modelId="{238170A0-26A5-4FB7-A18E-90D439F13C39}" type="pres">
      <dgm:prSet presAssocID="{8DA64DA0-164A-4D83-8FE2-835AF95AF32E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E95E21C5-7409-4A8A-A8EC-96CB5C688EB2}" type="pres">
      <dgm:prSet presAssocID="{FEDC5647-EF57-44EE-ABBB-B3A5317F7465}" presName="node" presStyleLbl="node1" presStyleIdx="3" presStyleCnt="4" custScaleX="113291" custScaleY="118511" custRadScaleRad="106159" custRadScaleInc="-13620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4AACDBB-4386-4A3C-B131-34D7B8E57F5D}" type="presOf" srcId="{8070973A-78BB-4182-AB6D-4AC989E4A966}" destId="{BAFA670F-472A-4D49-B781-52E20872B123}" srcOrd="0" destOrd="0" presId="urn:microsoft.com/office/officeart/2005/8/layout/radial5"/>
    <dgm:cxn modelId="{7E8F8D7A-7FE0-4BF6-B6F0-60C193FB2EA2}" srcId="{920AFF54-0E05-4722-8BC5-C35B3A847F62}" destId="{A3E8D9D4-DB54-4327-A50A-54BF9946E854}" srcOrd="2" destOrd="0" parTransId="{8070973A-78BB-4182-AB6D-4AC989E4A966}" sibTransId="{5E7B2EDA-96A4-410C-969D-1EE8148141A2}"/>
    <dgm:cxn modelId="{B78D5A36-D00F-4B48-9322-D1E9B1F95230}" srcId="{920AFF54-0E05-4722-8BC5-C35B3A847F62}" destId="{5A7963FE-1309-4A42-89D0-2F72CAD52EA8}" srcOrd="0" destOrd="0" parTransId="{4AB09757-7BEC-4A22-822E-312235038561}" sibTransId="{648C8B76-1F96-4B0B-841E-86A85743AAF3}"/>
    <dgm:cxn modelId="{A288B258-AA69-4522-8AF5-613A05230F3C}" type="presOf" srcId="{24AC8B21-3E96-49B1-B5B5-E0A4D68CC433}" destId="{43247DF7-7D2B-43E3-98AD-89001B033B7E}" srcOrd="0" destOrd="0" presId="urn:microsoft.com/office/officeart/2005/8/layout/radial5"/>
    <dgm:cxn modelId="{E208260F-216A-46F6-A827-551D78ACAA16}" type="presOf" srcId="{920AFF54-0E05-4722-8BC5-C35B3A847F62}" destId="{4FF8C3D7-6B33-40AF-9B2C-91961C22715C}" srcOrd="0" destOrd="0" presId="urn:microsoft.com/office/officeart/2005/8/layout/radial5"/>
    <dgm:cxn modelId="{3FF97C70-2B34-489E-B80B-8BBA825860AE}" type="presOf" srcId="{4A9DB4C0-0657-4D98-BF7F-173C3D91FD58}" destId="{725B01EA-81A6-436B-8538-C141F0CC3BBF}" srcOrd="0" destOrd="0" presId="urn:microsoft.com/office/officeart/2005/8/layout/radial5"/>
    <dgm:cxn modelId="{9D834E02-B15F-4964-92CC-39C9E0141319}" type="presOf" srcId="{4A9DB4C0-0657-4D98-BF7F-173C3D91FD58}" destId="{71E3D222-EA9E-453C-A88B-489D4E358162}" srcOrd="1" destOrd="0" presId="urn:microsoft.com/office/officeart/2005/8/layout/radial5"/>
    <dgm:cxn modelId="{1211DF18-9C03-4836-B079-EE70558BACA5}" type="presOf" srcId="{FEDC5647-EF57-44EE-ABBB-B3A5317F7465}" destId="{E95E21C5-7409-4A8A-A8EC-96CB5C688EB2}" srcOrd="0" destOrd="0" presId="urn:microsoft.com/office/officeart/2005/8/layout/radial5"/>
    <dgm:cxn modelId="{A9ACB96A-6D64-4BC7-B004-2696C07213CA}" srcId="{920AFF54-0E05-4722-8BC5-C35B3A847F62}" destId="{FEDC5647-EF57-44EE-ABBB-B3A5317F7465}" srcOrd="3" destOrd="0" parTransId="{8DA64DA0-164A-4D83-8FE2-835AF95AF32E}" sibTransId="{CE5ADA36-7895-4BA1-BC3C-0C60703E03A1}"/>
    <dgm:cxn modelId="{03BBE130-7288-41C2-BAC4-FE6072FFF281}" type="presOf" srcId="{8070973A-78BB-4182-AB6D-4AC989E4A966}" destId="{7248C171-68D0-4454-8010-8898E90BC53D}" srcOrd="1" destOrd="0" presId="urn:microsoft.com/office/officeart/2005/8/layout/radial5"/>
    <dgm:cxn modelId="{69764B47-8C1D-4D8E-975F-25FBED45219B}" type="presOf" srcId="{4AB09757-7BEC-4A22-822E-312235038561}" destId="{0AFEB58A-B58D-4C36-9BFD-8CA14FA27931}" srcOrd="1" destOrd="0" presId="urn:microsoft.com/office/officeart/2005/8/layout/radial5"/>
    <dgm:cxn modelId="{518443C2-B89E-4E99-BDA4-DCD4B2466AAE}" type="presOf" srcId="{A3E8D9D4-DB54-4327-A50A-54BF9946E854}" destId="{E1E6F09D-7DFD-4E46-A958-F2011FBF4914}" srcOrd="0" destOrd="0" presId="urn:microsoft.com/office/officeart/2005/8/layout/radial5"/>
    <dgm:cxn modelId="{42F50C73-B0E7-4F96-B330-C534E097B43B}" type="presOf" srcId="{4AB09757-7BEC-4A22-822E-312235038561}" destId="{A3B09BB7-260D-44C3-A3DE-0E031B43CE68}" srcOrd="0" destOrd="0" presId="urn:microsoft.com/office/officeart/2005/8/layout/radial5"/>
    <dgm:cxn modelId="{937FFACE-ACBB-4E53-B0D7-399377768043}" srcId="{196848A5-9EC8-42B2-A155-B806DB40A72D}" destId="{920AFF54-0E05-4722-8BC5-C35B3A847F62}" srcOrd="0" destOrd="0" parTransId="{A07EB3DA-0820-4A7C-BA59-5510648D054E}" sibTransId="{C98EA142-5A5E-47EE-A6B8-0FF3E0914D59}"/>
    <dgm:cxn modelId="{3BCA17D8-3312-4E88-B23D-F6CD3308D42A}" type="presOf" srcId="{8DA64DA0-164A-4D83-8FE2-835AF95AF32E}" destId="{16F2184B-E197-44F1-9882-84824536B0BC}" srcOrd="0" destOrd="0" presId="urn:microsoft.com/office/officeart/2005/8/layout/radial5"/>
    <dgm:cxn modelId="{DAA0C344-6E2F-4CC9-A557-FA0AA53A9E8F}" type="presOf" srcId="{5A7963FE-1309-4A42-89D0-2F72CAD52EA8}" destId="{807754A4-54C8-4A89-A092-1C7D1DAB991B}" srcOrd="0" destOrd="0" presId="urn:microsoft.com/office/officeart/2005/8/layout/radial5"/>
    <dgm:cxn modelId="{E1A2615D-A7C4-448A-AC5B-C9C68CA70C86}" srcId="{920AFF54-0E05-4722-8BC5-C35B3A847F62}" destId="{24AC8B21-3E96-49B1-B5B5-E0A4D68CC433}" srcOrd="1" destOrd="0" parTransId="{4A9DB4C0-0657-4D98-BF7F-173C3D91FD58}" sibTransId="{099F89BD-450E-4504-9F9F-BEF2F1AF6C22}"/>
    <dgm:cxn modelId="{06C9891C-F6B6-4875-838C-78AF3F85270B}" type="presOf" srcId="{196848A5-9EC8-42B2-A155-B806DB40A72D}" destId="{D550E266-2A9D-49E4-A8F5-73F123451D5E}" srcOrd="0" destOrd="0" presId="urn:microsoft.com/office/officeart/2005/8/layout/radial5"/>
    <dgm:cxn modelId="{F7A316A1-E10C-4BF4-A759-3159C05FFBCD}" type="presOf" srcId="{8DA64DA0-164A-4D83-8FE2-835AF95AF32E}" destId="{238170A0-26A5-4FB7-A18E-90D439F13C39}" srcOrd="1" destOrd="0" presId="urn:microsoft.com/office/officeart/2005/8/layout/radial5"/>
    <dgm:cxn modelId="{15754E4D-46C6-4CCB-AEC1-7B23CFE3436C}" type="presParOf" srcId="{D550E266-2A9D-49E4-A8F5-73F123451D5E}" destId="{4FF8C3D7-6B33-40AF-9B2C-91961C22715C}" srcOrd="0" destOrd="0" presId="urn:microsoft.com/office/officeart/2005/8/layout/radial5"/>
    <dgm:cxn modelId="{BCE65E00-5C8D-42DA-BCBA-A86FC1E19C69}" type="presParOf" srcId="{D550E266-2A9D-49E4-A8F5-73F123451D5E}" destId="{A3B09BB7-260D-44C3-A3DE-0E031B43CE68}" srcOrd="1" destOrd="0" presId="urn:microsoft.com/office/officeart/2005/8/layout/radial5"/>
    <dgm:cxn modelId="{63B5C525-704D-4339-B3BD-33D6A6702D98}" type="presParOf" srcId="{A3B09BB7-260D-44C3-A3DE-0E031B43CE68}" destId="{0AFEB58A-B58D-4C36-9BFD-8CA14FA27931}" srcOrd="0" destOrd="0" presId="urn:microsoft.com/office/officeart/2005/8/layout/radial5"/>
    <dgm:cxn modelId="{28F56867-0C9D-43DE-8DB3-55A3C1D1F790}" type="presParOf" srcId="{D550E266-2A9D-49E4-A8F5-73F123451D5E}" destId="{807754A4-54C8-4A89-A092-1C7D1DAB991B}" srcOrd="2" destOrd="0" presId="urn:microsoft.com/office/officeart/2005/8/layout/radial5"/>
    <dgm:cxn modelId="{0EA2C2A6-25B8-431E-9D0C-EA59CD081670}" type="presParOf" srcId="{D550E266-2A9D-49E4-A8F5-73F123451D5E}" destId="{725B01EA-81A6-436B-8538-C141F0CC3BBF}" srcOrd="3" destOrd="0" presId="urn:microsoft.com/office/officeart/2005/8/layout/radial5"/>
    <dgm:cxn modelId="{7CB530A0-597A-4726-932A-86294DF4FD85}" type="presParOf" srcId="{725B01EA-81A6-436B-8538-C141F0CC3BBF}" destId="{71E3D222-EA9E-453C-A88B-489D4E358162}" srcOrd="0" destOrd="0" presId="urn:microsoft.com/office/officeart/2005/8/layout/radial5"/>
    <dgm:cxn modelId="{55CDD86D-14C0-4063-868C-5497F5C5FE72}" type="presParOf" srcId="{D550E266-2A9D-49E4-A8F5-73F123451D5E}" destId="{43247DF7-7D2B-43E3-98AD-89001B033B7E}" srcOrd="4" destOrd="0" presId="urn:microsoft.com/office/officeart/2005/8/layout/radial5"/>
    <dgm:cxn modelId="{135D340B-D5D1-4D2A-B233-FE13261C6D65}" type="presParOf" srcId="{D550E266-2A9D-49E4-A8F5-73F123451D5E}" destId="{BAFA670F-472A-4D49-B781-52E20872B123}" srcOrd="5" destOrd="0" presId="urn:microsoft.com/office/officeart/2005/8/layout/radial5"/>
    <dgm:cxn modelId="{06B75137-17EF-40AF-BB6D-21FC0C44B00F}" type="presParOf" srcId="{BAFA670F-472A-4D49-B781-52E20872B123}" destId="{7248C171-68D0-4454-8010-8898E90BC53D}" srcOrd="0" destOrd="0" presId="urn:microsoft.com/office/officeart/2005/8/layout/radial5"/>
    <dgm:cxn modelId="{EF4FC8DC-2873-4588-A81D-EE3E546B930E}" type="presParOf" srcId="{D550E266-2A9D-49E4-A8F5-73F123451D5E}" destId="{E1E6F09D-7DFD-4E46-A958-F2011FBF4914}" srcOrd="6" destOrd="0" presId="urn:microsoft.com/office/officeart/2005/8/layout/radial5"/>
    <dgm:cxn modelId="{F5BCE690-19BE-4E77-AB59-BEC8CBB2A117}" type="presParOf" srcId="{D550E266-2A9D-49E4-A8F5-73F123451D5E}" destId="{16F2184B-E197-44F1-9882-84824536B0BC}" srcOrd="7" destOrd="0" presId="urn:microsoft.com/office/officeart/2005/8/layout/radial5"/>
    <dgm:cxn modelId="{FCD88B37-9E71-488F-B947-581B68F50BF5}" type="presParOf" srcId="{16F2184B-E197-44F1-9882-84824536B0BC}" destId="{238170A0-26A5-4FB7-A18E-90D439F13C39}" srcOrd="0" destOrd="0" presId="urn:microsoft.com/office/officeart/2005/8/layout/radial5"/>
    <dgm:cxn modelId="{F4AD713A-3A9A-4C08-8904-E08ABAE60857}" type="presParOf" srcId="{D550E266-2A9D-49E4-A8F5-73F123451D5E}" destId="{E95E21C5-7409-4A8A-A8EC-96CB5C688EB2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6848A5-9EC8-42B2-A155-B806DB40A72D}" type="doc">
      <dgm:prSet loTypeId="urn:microsoft.com/office/officeart/2005/8/layout/radial5" loCatId="cycle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920AFF54-0E05-4722-8BC5-C35B3A847F62}">
      <dgm:prSet phldrT="[Texte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/>
        </a:solidFill>
        <a:ln>
          <a:noFill/>
        </a:ln>
      </dgm:spPr>
      <dgm:t>
        <a:bodyPr/>
        <a:lstStyle/>
        <a:p>
          <a:r>
            <a:rPr lang="en-US" sz="3200" b="1" noProof="0" dirty="0" smtClean="0">
              <a:latin typeface="Calibri" panose="020F0502020204030204" pitchFamily="34" charset="0"/>
              <a:cs typeface="Calibri" panose="020F0502020204030204" pitchFamily="34" charset="0"/>
            </a:rPr>
            <a:t>BAS</a:t>
          </a:r>
          <a:endParaRPr lang="en-US" sz="3200" b="1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7EB3DA-0820-4A7C-BA59-5510648D054E}" type="parTrans" cxnId="{937FFACE-ACBB-4E53-B0D7-399377768043}">
      <dgm:prSet/>
      <dgm:spPr/>
      <dgm:t>
        <a:bodyPr/>
        <a:lstStyle/>
        <a:p>
          <a:endParaRPr lang="en-US" noProof="0" dirty="0"/>
        </a:p>
      </dgm:t>
    </dgm:pt>
    <dgm:pt modelId="{C98EA142-5A5E-47EE-A6B8-0FF3E0914D59}" type="sibTrans" cxnId="{937FFACE-ACBB-4E53-B0D7-399377768043}">
      <dgm:prSet/>
      <dgm:spPr/>
      <dgm:t>
        <a:bodyPr/>
        <a:lstStyle/>
        <a:p>
          <a:endParaRPr lang="en-US" noProof="0" dirty="0"/>
        </a:p>
      </dgm:t>
    </dgm:pt>
    <dgm:pt modelId="{5A7963FE-1309-4A42-89D0-2F72CAD52EA8}">
      <dgm:prSet phldrT="[Texte]" custT="1"/>
      <dgm:spPr/>
      <dgm:t>
        <a:bodyPr/>
        <a:lstStyle/>
        <a:p>
          <a:r>
            <a:rPr lang="en-US" sz="14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Maintain Consumers in Operation</a:t>
          </a:r>
          <a:endParaRPr lang="en-US" sz="14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B09757-7BEC-4A22-822E-312235038561}" type="parTrans" cxnId="{B78D5A36-D00F-4B48-9322-D1E9B1F95230}">
      <dgm:prSet/>
      <dgm:spPr/>
      <dgm:t>
        <a:bodyPr/>
        <a:lstStyle/>
        <a:p>
          <a:endParaRPr lang="en-US" noProof="0" dirty="0"/>
        </a:p>
      </dgm:t>
    </dgm:pt>
    <dgm:pt modelId="{648C8B76-1F96-4B0B-841E-86A85743AAF3}" type="sibTrans" cxnId="{B78D5A36-D00F-4B48-9322-D1E9B1F95230}">
      <dgm:prSet/>
      <dgm:spPr/>
      <dgm:t>
        <a:bodyPr/>
        <a:lstStyle/>
        <a:p>
          <a:endParaRPr lang="en-US" noProof="0" dirty="0"/>
        </a:p>
      </dgm:t>
    </dgm:pt>
    <dgm:pt modelId="{24AC8B21-3E96-49B1-B5B5-E0A4D68CC433}">
      <dgm:prSet phldrT="[Texte]" custT="1"/>
      <dgm:spPr/>
      <dgm:t>
        <a:bodyPr/>
        <a:lstStyle/>
        <a:p>
          <a:r>
            <a:rPr lang="en-US" sz="14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Protect Consumers from Engine</a:t>
          </a:r>
          <a:endParaRPr lang="en-US" sz="14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9DB4C0-0657-4D98-BF7F-173C3D91FD58}" type="parTrans" cxnId="{E1A2615D-A7C4-448A-AC5B-C9C68CA70C86}">
      <dgm:prSet/>
      <dgm:spPr/>
      <dgm:t>
        <a:bodyPr/>
        <a:lstStyle/>
        <a:p>
          <a:endParaRPr lang="en-US" noProof="0" dirty="0"/>
        </a:p>
      </dgm:t>
    </dgm:pt>
    <dgm:pt modelId="{099F89BD-450E-4504-9F9F-BEF2F1AF6C22}" type="sibTrans" cxnId="{E1A2615D-A7C4-448A-AC5B-C9C68CA70C86}">
      <dgm:prSet/>
      <dgm:spPr/>
      <dgm:t>
        <a:bodyPr/>
        <a:lstStyle/>
        <a:p>
          <a:endParaRPr lang="en-US" noProof="0" dirty="0"/>
        </a:p>
      </dgm:t>
    </dgm:pt>
    <dgm:pt modelId="{A3E8D9D4-DB54-4327-A50A-54BF9946E854}">
      <dgm:prSet phldrT="[Texte]" custT="1"/>
      <dgm:spPr/>
      <dgm:t>
        <a:bodyPr/>
        <a:lstStyle/>
        <a:p>
          <a:r>
            <a:rPr lang="en-US" sz="14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Select Power Source</a:t>
          </a:r>
          <a:endParaRPr lang="en-US" sz="14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70973A-78BB-4182-AB6D-4AC989E4A966}" type="parTrans" cxnId="{7E8F8D7A-7FE0-4BF6-B6F0-60C193FB2EA2}">
      <dgm:prSet/>
      <dgm:spPr/>
      <dgm:t>
        <a:bodyPr/>
        <a:lstStyle/>
        <a:p>
          <a:endParaRPr lang="en-US" noProof="0" dirty="0"/>
        </a:p>
      </dgm:t>
    </dgm:pt>
    <dgm:pt modelId="{5E7B2EDA-96A4-410C-969D-1EE8148141A2}" type="sibTrans" cxnId="{7E8F8D7A-7FE0-4BF6-B6F0-60C193FB2EA2}">
      <dgm:prSet/>
      <dgm:spPr/>
      <dgm:t>
        <a:bodyPr/>
        <a:lstStyle/>
        <a:p>
          <a:endParaRPr lang="en-US" noProof="0" dirty="0"/>
        </a:p>
      </dgm:t>
    </dgm:pt>
    <dgm:pt modelId="{C74785F4-5025-4624-ADE6-41D7244992D7}">
      <dgm:prSet phldrT="[Texte]" custT="1"/>
      <dgm:spPr/>
      <dgm:t>
        <a:bodyPr/>
        <a:lstStyle/>
        <a:p>
          <a:r>
            <a:rPr lang="en-US" sz="14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Protect Aircraft from Hazard</a:t>
          </a:r>
          <a:endParaRPr lang="en-US" sz="140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496749-EFDD-4E30-B26F-C231C3A0C413}" type="parTrans" cxnId="{C962BACB-1D2C-4DA0-9303-DA10F5B4A48D}">
      <dgm:prSet/>
      <dgm:spPr/>
      <dgm:t>
        <a:bodyPr/>
        <a:lstStyle/>
        <a:p>
          <a:endParaRPr lang="en-US"/>
        </a:p>
      </dgm:t>
    </dgm:pt>
    <dgm:pt modelId="{ADD1281E-D65C-4F8D-AA4D-0FD1EB6C6182}" type="sibTrans" cxnId="{C962BACB-1D2C-4DA0-9303-DA10F5B4A48D}">
      <dgm:prSet/>
      <dgm:spPr/>
      <dgm:t>
        <a:bodyPr/>
        <a:lstStyle/>
        <a:p>
          <a:endParaRPr lang="en-US"/>
        </a:p>
      </dgm:t>
    </dgm:pt>
    <dgm:pt modelId="{D550E266-2A9D-49E4-A8F5-73F123451D5E}" type="pres">
      <dgm:prSet presAssocID="{196848A5-9EC8-42B2-A155-B806DB40A72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FF8C3D7-6B33-40AF-9B2C-91961C22715C}" type="pres">
      <dgm:prSet presAssocID="{920AFF54-0E05-4722-8BC5-C35B3A847F62}" presName="centerShape" presStyleLbl="node0" presStyleIdx="0" presStyleCnt="1" custScaleX="122748" custScaleY="122748" custLinFactNeighborX="9445" custLinFactNeighborY="6711"/>
      <dgm:spPr/>
      <dgm:t>
        <a:bodyPr/>
        <a:lstStyle/>
        <a:p>
          <a:endParaRPr lang="fr-FR"/>
        </a:p>
      </dgm:t>
    </dgm:pt>
    <dgm:pt modelId="{A3B09BB7-260D-44C3-A3DE-0E031B43CE68}" type="pres">
      <dgm:prSet presAssocID="{4AB09757-7BEC-4A22-822E-312235038561}" presName="parTrans" presStyleLbl="sibTrans2D1" presStyleIdx="0" presStyleCnt="4"/>
      <dgm:spPr/>
      <dgm:t>
        <a:bodyPr/>
        <a:lstStyle/>
        <a:p>
          <a:endParaRPr lang="fr-FR"/>
        </a:p>
      </dgm:t>
    </dgm:pt>
    <dgm:pt modelId="{0AFEB58A-B58D-4C36-9BFD-8CA14FA27931}" type="pres">
      <dgm:prSet presAssocID="{4AB09757-7BEC-4A22-822E-312235038561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807754A4-54C8-4A89-A092-1C7D1DAB991B}" type="pres">
      <dgm:prSet presAssocID="{5A7963FE-1309-4A42-89D0-2F72CAD52EA8}" presName="node" presStyleLbl="node1" presStyleIdx="0" presStyleCnt="4" custRadScaleRad="98239" custRadScaleInc="-16179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5B01EA-81A6-436B-8538-C141F0CC3BBF}" type="pres">
      <dgm:prSet presAssocID="{4A9DB4C0-0657-4D98-BF7F-173C3D91FD58}" presName="parTrans" presStyleLbl="sibTrans2D1" presStyleIdx="1" presStyleCnt="4"/>
      <dgm:spPr/>
      <dgm:t>
        <a:bodyPr/>
        <a:lstStyle/>
        <a:p>
          <a:endParaRPr lang="fr-FR"/>
        </a:p>
      </dgm:t>
    </dgm:pt>
    <dgm:pt modelId="{71E3D222-EA9E-453C-A88B-489D4E358162}" type="pres">
      <dgm:prSet presAssocID="{4A9DB4C0-0657-4D98-BF7F-173C3D91FD58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43247DF7-7D2B-43E3-98AD-89001B033B7E}" type="pres">
      <dgm:prSet presAssocID="{24AC8B21-3E96-49B1-B5B5-E0A4D68CC433}" presName="node" presStyleLbl="node1" presStyleIdx="1" presStyleCnt="4" custRadScaleRad="97573" custRadScaleInc="-22210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AFA670F-472A-4D49-B781-52E20872B123}" type="pres">
      <dgm:prSet presAssocID="{8070973A-78BB-4182-AB6D-4AC989E4A966}" presName="parTrans" presStyleLbl="sibTrans2D1" presStyleIdx="2" presStyleCnt="4"/>
      <dgm:spPr/>
      <dgm:t>
        <a:bodyPr/>
        <a:lstStyle/>
        <a:p>
          <a:endParaRPr lang="fr-FR"/>
        </a:p>
      </dgm:t>
    </dgm:pt>
    <dgm:pt modelId="{7248C171-68D0-4454-8010-8898E90BC53D}" type="pres">
      <dgm:prSet presAssocID="{8070973A-78BB-4182-AB6D-4AC989E4A966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E1E6F09D-7DFD-4E46-A958-F2011FBF4914}" type="pres">
      <dgm:prSet presAssocID="{A3E8D9D4-DB54-4327-A50A-54BF9946E854}" presName="node" presStyleLbl="node1" presStyleIdx="2" presStyleCnt="4" custRadScaleRad="116704" custRadScaleInc="1009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C164CC-B157-4221-A82F-8C553B04E661}" type="pres">
      <dgm:prSet presAssocID="{9F496749-EFDD-4E30-B26F-C231C3A0C413}" presName="parTrans" presStyleLbl="sibTrans2D1" presStyleIdx="3" presStyleCnt="4"/>
      <dgm:spPr/>
      <dgm:t>
        <a:bodyPr/>
        <a:lstStyle/>
        <a:p>
          <a:endParaRPr lang="en-US"/>
        </a:p>
      </dgm:t>
    </dgm:pt>
    <dgm:pt modelId="{2A79D8AB-B84C-4181-9F15-9F030AC18DDC}" type="pres">
      <dgm:prSet presAssocID="{9F496749-EFDD-4E30-B26F-C231C3A0C41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AA5B538F-6ABD-45A7-9910-FDCF763C97FC}" type="pres">
      <dgm:prSet presAssocID="{C74785F4-5025-4624-ADE6-41D7244992D7}" presName="node" presStyleLbl="node1" presStyleIdx="3" presStyleCnt="4" custRadScaleRad="126461" custRadScaleInc="332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DD5ED1-0328-438D-A155-503258D2ACCB}" type="presOf" srcId="{4A9DB4C0-0657-4D98-BF7F-173C3D91FD58}" destId="{71E3D222-EA9E-453C-A88B-489D4E358162}" srcOrd="1" destOrd="0" presId="urn:microsoft.com/office/officeart/2005/8/layout/radial5"/>
    <dgm:cxn modelId="{AD43254B-44AB-4609-BE9A-7D6561EE6A40}" type="presOf" srcId="{4AB09757-7BEC-4A22-822E-312235038561}" destId="{A3B09BB7-260D-44C3-A3DE-0E031B43CE68}" srcOrd="0" destOrd="0" presId="urn:microsoft.com/office/officeart/2005/8/layout/radial5"/>
    <dgm:cxn modelId="{A488D11C-5F2B-4AF8-9800-6345E505901D}" type="presOf" srcId="{A3E8D9D4-DB54-4327-A50A-54BF9946E854}" destId="{E1E6F09D-7DFD-4E46-A958-F2011FBF4914}" srcOrd="0" destOrd="0" presId="urn:microsoft.com/office/officeart/2005/8/layout/radial5"/>
    <dgm:cxn modelId="{7E8F8D7A-7FE0-4BF6-B6F0-60C193FB2EA2}" srcId="{920AFF54-0E05-4722-8BC5-C35B3A847F62}" destId="{A3E8D9D4-DB54-4327-A50A-54BF9946E854}" srcOrd="2" destOrd="0" parTransId="{8070973A-78BB-4182-AB6D-4AC989E4A966}" sibTransId="{5E7B2EDA-96A4-410C-969D-1EE8148141A2}"/>
    <dgm:cxn modelId="{B78D5A36-D00F-4B48-9322-D1E9B1F95230}" srcId="{920AFF54-0E05-4722-8BC5-C35B3A847F62}" destId="{5A7963FE-1309-4A42-89D0-2F72CAD52EA8}" srcOrd="0" destOrd="0" parTransId="{4AB09757-7BEC-4A22-822E-312235038561}" sibTransId="{648C8B76-1F96-4B0B-841E-86A85743AAF3}"/>
    <dgm:cxn modelId="{FF776AF0-7626-4FEB-B545-23DAC7AE244E}" type="presOf" srcId="{24AC8B21-3E96-49B1-B5B5-E0A4D68CC433}" destId="{43247DF7-7D2B-43E3-98AD-89001B033B7E}" srcOrd="0" destOrd="0" presId="urn:microsoft.com/office/officeart/2005/8/layout/radial5"/>
    <dgm:cxn modelId="{A6DB585B-53B5-42AF-80CA-5EE2A1442296}" type="presOf" srcId="{196848A5-9EC8-42B2-A155-B806DB40A72D}" destId="{D550E266-2A9D-49E4-A8F5-73F123451D5E}" srcOrd="0" destOrd="0" presId="urn:microsoft.com/office/officeart/2005/8/layout/radial5"/>
    <dgm:cxn modelId="{A5760C25-71BB-48E4-BBAE-542ED8D6C026}" type="presOf" srcId="{C74785F4-5025-4624-ADE6-41D7244992D7}" destId="{AA5B538F-6ABD-45A7-9910-FDCF763C97FC}" srcOrd="0" destOrd="0" presId="urn:microsoft.com/office/officeart/2005/8/layout/radial5"/>
    <dgm:cxn modelId="{937FFACE-ACBB-4E53-B0D7-399377768043}" srcId="{196848A5-9EC8-42B2-A155-B806DB40A72D}" destId="{920AFF54-0E05-4722-8BC5-C35B3A847F62}" srcOrd="0" destOrd="0" parTransId="{A07EB3DA-0820-4A7C-BA59-5510648D054E}" sibTransId="{C98EA142-5A5E-47EE-A6B8-0FF3E0914D59}"/>
    <dgm:cxn modelId="{C962BACB-1D2C-4DA0-9303-DA10F5B4A48D}" srcId="{920AFF54-0E05-4722-8BC5-C35B3A847F62}" destId="{C74785F4-5025-4624-ADE6-41D7244992D7}" srcOrd="3" destOrd="0" parTransId="{9F496749-EFDD-4E30-B26F-C231C3A0C413}" sibTransId="{ADD1281E-D65C-4F8D-AA4D-0FD1EB6C6182}"/>
    <dgm:cxn modelId="{39A31DF1-8B25-421A-8FDA-41378ABC290B}" type="presOf" srcId="{9F496749-EFDD-4E30-B26F-C231C3A0C413}" destId="{75C164CC-B157-4221-A82F-8C553B04E661}" srcOrd="0" destOrd="0" presId="urn:microsoft.com/office/officeart/2005/8/layout/radial5"/>
    <dgm:cxn modelId="{A971A797-486A-44BA-95E6-10A8C5361194}" type="presOf" srcId="{920AFF54-0E05-4722-8BC5-C35B3A847F62}" destId="{4FF8C3D7-6B33-40AF-9B2C-91961C22715C}" srcOrd="0" destOrd="0" presId="urn:microsoft.com/office/officeart/2005/8/layout/radial5"/>
    <dgm:cxn modelId="{6DA2952A-760B-48F9-B64F-395DBAD3BDF3}" type="presOf" srcId="{4A9DB4C0-0657-4D98-BF7F-173C3D91FD58}" destId="{725B01EA-81A6-436B-8538-C141F0CC3BBF}" srcOrd="0" destOrd="0" presId="urn:microsoft.com/office/officeart/2005/8/layout/radial5"/>
    <dgm:cxn modelId="{E1A2615D-A7C4-448A-AC5B-C9C68CA70C86}" srcId="{920AFF54-0E05-4722-8BC5-C35B3A847F62}" destId="{24AC8B21-3E96-49B1-B5B5-E0A4D68CC433}" srcOrd="1" destOrd="0" parTransId="{4A9DB4C0-0657-4D98-BF7F-173C3D91FD58}" sibTransId="{099F89BD-450E-4504-9F9F-BEF2F1AF6C22}"/>
    <dgm:cxn modelId="{DDA860FA-7A28-48CB-8ABE-3E2D9AFFD851}" type="presOf" srcId="{9F496749-EFDD-4E30-B26F-C231C3A0C413}" destId="{2A79D8AB-B84C-4181-9F15-9F030AC18DDC}" srcOrd="1" destOrd="0" presId="urn:microsoft.com/office/officeart/2005/8/layout/radial5"/>
    <dgm:cxn modelId="{8F0FE3F3-0D83-4270-A3DB-5A0F0EF450BB}" type="presOf" srcId="{8070973A-78BB-4182-AB6D-4AC989E4A966}" destId="{7248C171-68D0-4454-8010-8898E90BC53D}" srcOrd="1" destOrd="0" presId="urn:microsoft.com/office/officeart/2005/8/layout/radial5"/>
    <dgm:cxn modelId="{27178890-CAFD-41F9-832B-7292346B72CC}" type="presOf" srcId="{5A7963FE-1309-4A42-89D0-2F72CAD52EA8}" destId="{807754A4-54C8-4A89-A092-1C7D1DAB991B}" srcOrd="0" destOrd="0" presId="urn:microsoft.com/office/officeart/2005/8/layout/radial5"/>
    <dgm:cxn modelId="{0669D053-2880-48E9-9B70-37C93963E423}" type="presOf" srcId="{8070973A-78BB-4182-AB6D-4AC989E4A966}" destId="{BAFA670F-472A-4D49-B781-52E20872B123}" srcOrd="0" destOrd="0" presId="urn:microsoft.com/office/officeart/2005/8/layout/radial5"/>
    <dgm:cxn modelId="{1C6BC05C-3D9B-41F0-938E-CA2AEEAA61F8}" type="presOf" srcId="{4AB09757-7BEC-4A22-822E-312235038561}" destId="{0AFEB58A-B58D-4C36-9BFD-8CA14FA27931}" srcOrd="1" destOrd="0" presId="urn:microsoft.com/office/officeart/2005/8/layout/radial5"/>
    <dgm:cxn modelId="{4F0A1819-F51B-4677-A7B2-17C1F12B001F}" type="presParOf" srcId="{D550E266-2A9D-49E4-A8F5-73F123451D5E}" destId="{4FF8C3D7-6B33-40AF-9B2C-91961C22715C}" srcOrd="0" destOrd="0" presId="urn:microsoft.com/office/officeart/2005/8/layout/radial5"/>
    <dgm:cxn modelId="{B910C2FA-0444-400F-AB29-5E456F922D75}" type="presParOf" srcId="{D550E266-2A9D-49E4-A8F5-73F123451D5E}" destId="{A3B09BB7-260D-44C3-A3DE-0E031B43CE68}" srcOrd="1" destOrd="0" presId="urn:microsoft.com/office/officeart/2005/8/layout/radial5"/>
    <dgm:cxn modelId="{2ACD0A9E-4AAD-4E78-A1FB-997757A65B77}" type="presParOf" srcId="{A3B09BB7-260D-44C3-A3DE-0E031B43CE68}" destId="{0AFEB58A-B58D-4C36-9BFD-8CA14FA27931}" srcOrd="0" destOrd="0" presId="urn:microsoft.com/office/officeart/2005/8/layout/radial5"/>
    <dgm:cxn modelId="{176B8182-1D08-4E38-B83C-3B0520006E5B}" type="presParOf" srcId="{D550E266-2A9D-49E4-A8F5-73F123451D5E}" destId="{807754A4-54C8-4A89-A092-1C7D1DAB991B}" srcOrd="2" destOrd="0" presId="urn:microsoft.com/office/officeart/2005/8/layout/radial5"/>
    <dgm:cxn modelId="{259CD921-8255-4555-AE20-06C847F4A8F8}" type="presParOf" srcId="{D550E266-2A9D-49E4-A8F5-73F123451D5E}" destId="{725B01EA-81A6-436B-8538-C141F0CC3BBF}" srcOrd="3" destOrd="0" presId="urn:microsoft.com/office/officeart/2005/8/layout/radial5"/>
    <dgm:cxn modelId="{CB97ADE0-EE2D-4292-A196-9B6F0874D688}" type="presParOf" srcId="{725B01EA-81A6-436B-8538-C141F0CC3BBF}" destId="{71E3D222-EA9E-453C-A88B-489D4E358162}" srcOrd="0" destOrd="0" presId="urn:microsoft.com/office/officeart/2005/8/layout/radial5"/>
    <dgm:cxn modelId="{9AB0EDEB-DEF2-40E7-B3F5-ECF7486ADFC4}" type="presParOf" srcId="{D550E266-2A9D-49E4-A8F5-73F123451D5E}" destId="{43247DF7-7D2B-43E3-98AD-89001B033B7E}" srcOrd="4" destOrd="0" presId="urn:microsoft.com/office/officeart/2005/8/layout/radial5"/>
    <dgm:cxn modelId="{979AAEAF-8679-4D1E-9117-666E2741F29B}" type="presParOf" srcId="{D550E266-2A9D-49E4-A8F5-73F123451D5E}" destId="{BAFA670F-472A-4D49-B781-52E20872B123}" srcOrd="5" destOrd="0" presId="urn:microsoft.com/office/officeart/2005/8/layout/radial5"/>
    <dgm:cxn modelId="{83CB74EC-F2F5-4330-9EE1-DDA7D8705ABB}" type="presParOf" srcId="{BAFA670F-472A-4D49-B781-52E20872B123}" destId="{7248C171-68D0-4454-8010-8898E90BC53D}" srcOrd="0" destOrd="0" presId="urn:microsoft.com/office/officeart/2005/8/layout/radial5"/>
    <dgm:cxn modelId="{E570A584-3C58-427E-8733-2AE1390C0791}" type="presParOf" srcId="{D550E266-2A9D-49E4-A8F5-73F123451D5E}" destId="{E1E6F09D-7DFD-4E46-A958-F2011FBF4914}" srcOrd="6" destOrd="0" presId="urn:microsoft.com/office/officeart/2005/8/layout/radial5"/>
    <dgm:cxn modelId="{999C2385-40B5-43D3-B1B6-60AAEC7B7EE6}" type="presParOf" srcId="{D550E266-2A9D-49E4-A8F5-73F123451D5E}" destId="{75C164CC-B157-4221-A82F-8C553B04E661}" srcOrd="7" destOrd="0" presId="urn:microsoft.com/office/officeart/2005/8/layout/radial5"/>
    <dgm:cxn modelId="{0871CC4A-8B47-46F7-894E-BBE0CBFA5F86}" type="presParOf" srcId="{75C164CC-B157-4221-A82F-8C553B04E661}" destId="{2A79D8AB-B84C-4181-9F15-9F030AC18DDC}" srcOrd="0" destOrd="0" presId="urn:microsoft.com/office/officeart/2005/8/layout/radial5"/>
    <dgm:cxn modelId="{1F400F1A-AE4D-415F-888A-41EACCE17A38}" type="presParOf" srcId="{D550E266-2A9D-49E4-A8F5-73F123451D5E}" destId="{AA5B538F-6ABD-45A7-9910-FDCF763C97FC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66D50A-2FDB-442C-B9F8-7EC6BD4379A5}" type="doc">
      <dgm:prSet loTypeId="urn:microsoft.com/office/officeart/2005/8/layout/hierarchy3" loCatId="list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fr-FR"/>
        </a:p>
      </dgm:t>
    </dgm:pt>
    <dgm:pt modelId="{3B3C00FA-E58A-4B9C-8BDD-093180D9BCC1}">
      <dgm:prSet phldrT="[Texte]"/>
      <dgm:spPr/>
      <dgm:t>
        <a:bodyPr/>
        <a:lstStyle/>
        <a:p>
          <a:r>
            <a:rPr lang="en-US" noProof="0" dirty="0" smtClean="0"/>
            <a:t>Customer Requirements</a:t>
          </a:r>
          <a:endParaRPr lang="en-US" noProof="0" dirty="0"/>
        </a:p>
      </dgm:t>
    </dgm:pt>
    <dgm:pt modelId="{1381600E-B0B6-4BAE-99D4-C3F08C74457E}" type="parTrans" cxnId="{4B59C5DA-50D6-439D-ABE6-FC5E490D0579}">
      <dgm:prSet/>
      <dgm:spPr/>
      <dgm:t>
        <a:bodyPr/>
        <a:lstStyle/>
        <a:p>
          <a:endParaRPr lang="en-US" noProof="0" dirty="0"/>
        </a:p>
      </dgm:t>
    </dgm:pt>
    <dgm:pt modelId="{B853FB1E-361B-452A-9F36-5B58045F5653}" type="sibTrans" cxnId="{4B59C5DA-50D6-439D-ABE6-FC5E490D0579}">
      <dgm:prSet/>
      <dgm:spPr/>
      <dgm:t>
        <a:bodyPr/>
        <a:lstStyle/>
        <a:p>
          <a:endParaRPr lang="en-US" noProof="0" dirty="0"/>
        </a:p>
      </dgm:t>
    </dgm:pt>
    <dgm:pt modelId="{C1336C07-A72D-4488-9BB1-CC6E1C17B0F2}">
      <dgm:prSet phldrT="[Texte]"/>
      <dgm:spPr/>
      <dgm:t>
        <a:bodyPr/>
        <a:lstStyle/>
        <a:p>
          <a:r>
            <a:rPr lang="en-US" noProof="0" dirty="0" smtClean="0"/>
            <a:t>Aircraft Characteristics</a:t>
          </a:r>
          <a:endParaRPr lang="en-US" noProof="0" dirty="0"/>
        </a:p>
      </dgm:t>
    </dgm:pt>
    <dgm:pt modelId="{EA3F6404-295B-4EEA-B03A-15AB1E261AB0}" type="parTrans" cxnId="{1A252766-31BE-49A5-A0C5-611EDB90EB89}">
      <dgm:prSet/>
      <dgm:spPr/>
      <dgm:t>
        <a:bodyPr/>
        <a:lstStyle/>
        <a:p>
          <a:endParaRPr lang="en-US" noProof="0" dirty="0"/>
        </a:p>
      </dgm:t>
    </dgm:pt>
    <dgm:pt modelId="{95F24453-0BD0-4EC9-B068-30426FC1FB7A}" type="sibTrans" cxnId="{1A252766-31BE-49A5-A0C5-611EDB90EB89}">
      <dgm:prSet/>
      <dgm:spPr/>
      <dgm:t>
        <a:bodyPr/>
        <a:lstStyle/>
        <a:p>
          <a:endParaRPr lang="en-US" noProof="0" dirty="0"/>
        </a:p>
      </dgm:t>
    </dgm:pt>
    <dgm:pt modelId="{8C4CF123-9B61-44DE-85FF-DA7C2434B05D}">
      <dgm:prSet phldrT="[Texte]"/>
      <dgm:spPr/>
      <dgm:t>
        <a:bodyPr/>
        <a:lstStyle/>
        <a:p>
          <a:r>
            <a:rPr lang="en-US" noProof="0" dirty="0" smtClean="0"/>
            <a:t>Passengers Number</a:t>
          </a:r>
          <a:endParaRPr lang="en-US" noProof="0" dirty="0"/>
        </a:p>
      </dgm:t>
    </dgm:pt>
    <dgm:pt modelId="{504D7B1A-AACC-4F47-B51D-60C1CF24F48F}" type="parTrans" cxnId="{26FB4D1F-36C0-40DB-82BF-F5271904B144}">
      <dgm:prSet/>
      <dgm:spPr/>
      <dgm:t>
        <a:bodyPr/>
        <a:lstStyle/>
        <a:p>
          <a:endParaRPr lang="en-US" noProof="0" dirty="0"/>
        </a:p>
      </dgm:t>
    </dgm:pt>
    <dgm:pt modelId="{B32AAE65-5507-4C1B-B2A9-F344B3010627}" type="sibTrans" cxnId="{26FB4D1F-36C0-40DB-82BF-F5271904B144}">
      <dgm:prSet/>
      <dgm:spPr/>
      <dgm:t>
        <a:bodyPr/>
        <a:lstStyle/>
        <a:p>
          <a:endParaRPr lang="en-US" noProof="0" dirty="0"/>
        </a:p>
      </dgm:t>
    </dgm:pt>
    <dgm:pt modelId="{C83B9F44-1F3F-46F5-9F13-191A7B954915}">
      <dgm:prSet phldrT="[Texte]"/>
      <dgm:spPr/>
      <dgm:t>
        <a:bodyPr/>
        <a:lstStyle/>
        <a:p>
          <a:r>
            <a:rPr lang="en-US" noProof="0" dirty="0" smtClean="0"/>
            <a:t>Mission</a:t>
          </a:r>
          <a:endParaRPr lang="en-US" noProof="0" dirty="0"/>
        </a:p>
      </dgm:t>
    </dgm:pt>
    <dgm:pt modelId="{3ACDCA5C-D6F7-4A15-9FE6-FFFA604607E8}" type="parTrans" cxnId="{6763BE5E-098C-4785-A3BD-42744274041A}">
      <dgm:prSet/>
      <dgm:spPr/>
      <dgm:t>
        <a:bodyPr/>
        <a:lstStyle/>
        <a:p>
          <a:endParaRPr lang="en-US" noProof="0" dirty="0"/>
        </a:p>
      </dgm:t>
    </dgm:pt>
    <dgm:pt modelId="{B5BEDC74-03D1-4E28-9EDE-672521FD844C}" type="sibTrans" cxnId="{6763BE5E-098C-4785-A3BD-42744274041A}">
      <dgm:prSet/>
      <dgm:spPr/>
      <dgm:t>
        <a:bodyPr/>
        <a:lstStyle/>
        <a:p>
          <a:endParaRPr lang="en-US" noProof="0" dirty="0"/>
        </a:p>
      </dgm:t>
    </dgm:pt>
    <dgm:pt modelId="{9066A0DB-B588-4860-8CB0-5EEF308355B2}">
      <dgm:prSet phldrT="[Texte]"/>
      <dgm:spPr/>
      <dgm:t>
        <a:bodyPr/>
        <a:lstStyle/>
        <a:p>
          <a:r>
            <a:rPr lang="en-US" noProof="0" dirty="0" smtClean="0"/>
            <a:t>Regulation</a:t>
          </a:r>
          <a:endParaRPr lang="en-US" noProof="0" dirty="0"/>
        </a:p>
      </dgm:t>
    </dgm:pt>
    <dgm:pt modelId="{433EDAD0-510C-4D44-B39A-88B60AD3DF02}" type="parTrans" cxnId="{8B91181F-8D31-43CD-87CD-141DCD7FE38B}">
      <dgm:prSet/>
      <dgm:spPr/>
      <dgm:t>
        <a:bodyPr/>
        <a:lstStyle/>
        <a:p>
          <a:endParaRPr lang="en-US" noProof="0" dirty="0"/>
        </a:p>
      </dgm:t>
    </dgm:pt>
    <dgm:pt modelId="{EDA23C24-C669-4874-B1E7-6E6770271163}" type="sibTrans" cxnId="{8B91181F-8D31-43CD-87CD-141DCD7FE38B}">
      <dgm:prSet/>
      <dgm:spPr/>
      <dgm:t>
        <a:bodyPr/>
        <a:lstStyle/>
        <a:p>
          <a:endParaRPr lang="en-US" noProof="0" dirty="0"/>
        </a:p>
      </dgm:t>
    </dgm:pt>
    <dgm:pt modelId="{AADF28E9-F7AD-4E8C-8718-92860066F142}" type="pres">
      <dgm:prSet presAssocID="{5166D50A-2FDB-442C-B9F8-7EC6BD4379A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34CCB369-2B79-4EE5-86B7-E193A1F2D0E8}" type="pres">
      <dgm:prSet presAssocID="{3B3C00FA-E58A-4B9C-8BDD-093180D9BCC1}" presName="root" presStyleCnt="0"/>
      <dgm:spPr/>
    </dgm:pt>
    <dgm:pt modelId="{8DC3F1E0-AD08-417E-AAE2-CD8596AAFE09}" type="pres">
      <dgm:prSet presAssocID="{3B3C00FA-E58A-4B9C-8BDD-093180D9BCC1}" presName="rootComposite" presStyleCnt="0"/>
      <dgm:spPr/>
    </dgm:pt>
    <dgm:pt modelId="{57768658-CFAE-418F-91D9-064B33E2F42C}" type="pres">
      <dgm:prSet presAssocID="{3B3C00FA-E58A-4B9C-8BDD-093180D9BCC1}" presName="rootText" presStyleLbl="node1" presStyleIdx="0" presStyleCnt="1"/>
      <dgm:spPr/>
      <dgm:t>
        <a:bodyPr/>
        <a:lstStyle/>
        <a:p>
          <a:endParaRPr lang="fr-FR"/>
        </a:p>
      </dgm:t>
    </dgm:pt>
    <dgm:pt modelId="{3EFEE986-8E03-45B9-A98D-E2D90F648893}" type="pres">
      <dgm:prSet presAssocID="{3B3C00FA-E58A-4B9C-8BDD-093180D9BCC1}" presName="rootConnector" presStyleLbl="node1" presStyleIdx="0" presStyleCnt="1"/>
      <dgm:spPr/>
      <dgm:t>
        <a:bodyPr/>
        <a:lstStyle/>
        <a:p>
          <a:endParaRPr lang="fr-FR"/>
        </a:p>
      </dgm:t>
    </dgm:pt>
    <dgm:pt modelId="{DA43172F-25A4-4F70-997B-00D91B923CD5}" type="pres">
      <dgm:prSet presAssocID="{3B3C00FA-E58A-4B9C-8BDD-093180D9BCC1}" presName="childShape" presStyleCnt="0"/>
      <dgm:spPr/>
    </dgm:pt>
    <dgm:pt modelId="{CDC7D102-9A9C-414C-BF50-F039B3FB6310}" type="pres">
      <dgm:prSet presAssocID="{EA3F6404-295B-4EEA-B03A-15AB1E261AB0}" presName="Name13" presStyleLbl="parChTrans1D2" presStyleIdx="0" presStyleCnt="4"/>
      <dgm:spPr/>
      <dgm:t>
        <a:bodyPr/>
        <a:lstStyle/>
        <a:p>
          <a:endParaRPr lang="fr-FR"/>
        </a:p>
      </dgm:t>
    </dgm:pt>
    <dgm:pt modelId="{12462B02-804F-4423-9F88-45777DC392A3}" type="pres">
      <dgm:prSet presAssocID="{C1336C07-A72D-4488-9BB1-CC6E1C17B0F2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ED6A08-2045-4B04-AC74-B186FB940CA1}" type="pres">
      <dgm:prSet presAssocID="{504D7B1A-AACC-4F47-B51D-60C1CF24F48F}" presName="Name13" presStyleLbl="parChTrans1D2" presStyleIdx="1" presStyleCnt="4"/>
      <dgm:spPr/>
      <dgm:t>
        <a:bodyPr/>
        <a:lstStyle/>
        <a:p>
          <a:endParaRPr lang="fr-FR"/>
        </a:p>
      </dgm:t>
    </dgm:pt>
    <dgm:pt modelId="{A96C2838-817A-421D-9DAC-1CFAEA2A9379}" type="pres">
      <dgm:prSet presAssocID="{8C4CF123-9B61-44DE-85FF-DA7C2434B05D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28363D9-B3A9-47CC-AE39-5EE1EC08D031}" type="pres">
      <dgm:prSet presAssocID="{3ACDCA5C-D6F7-4A15-9FE6-FFFA604607E8}" presName="Name13" presStyleLbl="parChTrans1D2" presStyleIdx="2" presStyleCnt="4"/>
      <dgm:spPr/>
      <dgm:t>
        <a:bodyPr/>
        <a:lstStyle/>
        <a:p>
          <a:endParaRPr lang="fr-FR"/>
        </a:p>
      </dgm:t>
    </dgm:pt>
    <dgm:pt modelId="{9F12B140-54CF-486E-9220-936DCA161734}" type="pres">
      <dgm:prSet presAssocID="{C83B9F44-1F3F-46F5-9F13-191A7B95491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88B8B6-6D8A-4FC7-8D93-0BB6278D46CD}" type="pres">
      <dgm:prSet presAssocID="{433EDAD0-510C-4D44-B39A-88B60AD3DF02}" presName="Name13" presStyleLbl="parChTrans1D2" presStyleIdx="3" presStyleCnt="4"/>
      <dgm:spPr/>
      <dgm:t>
        <a:bodyPr/>
        <a:lstStyle/>
        <a:p>
          <a:endParaRPr lang="fr-FR"/>
        </a:p>
      </dgm:t>
    </dgm:pt>
    <dgm:pt modelId="{850490D7-C89E-4E9C-9C1C-894ED23FE79E}" type="pres">
      <dgm:prSet presAssocID="{9066A0DB-B588-4860-8CB0-5EEF308355B2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59C5DA-50D6-439D-ABE6-FC5E490D0579}" srcId="{5166D50A-2FDB-442C-B9F8-7EC6BD4379A5}" destId="{3B3C00FA-E58A-4B9C-8BDD-093180D9BCC1}" srcOrd="0" destOrd="0" parTransId="{1381600E-B0B6-4BAE-99D4-C3F08C74457E}" sibTransId="{B853FB1E-361B-452A-9F36-5B58045F5653}"/>
    <dgm:cxn modelId="{6763BE5E-098C-4785-A3BD-42744274041A}" srcId="{3B3C00FA-E58A-4B9C-8BDD-093180D9BCC1}" destId="{C83B9F44-1F3F-46F5-9F13-191A7B954915}" srcOrd="2" destOrd="0" parTransId="{3ACDCA5C-D6F7-4A15-9FE6-FFFA604607E8}" sibTransId="{B5BEDC74-03D1-4E28-9EDE-672521FD844C}"/>
    <dgm:cxn modelId="{C8B85CB7-83A9-4B02-8A7C-CFC374EB75F5}" type="presOf" srcId="{3B3C00FA-E58A-4B9C-8BDD-093180D9BCC1}" destId="{3EFEE986-8E03-45B9-A98D-E2D90F648893}" srcOrd="1" destOrd="0" presId="urn:microsoft.com/office/officeart/2005/8/layout/hierarchy3"/>
    <dgm:cxn modelId="{CF38528E-F8CD-43F3-960C-847DC7AC829D}" type="presOf" srcId="{8C4CF123-9B61-44DE-85FF-DA7C2434B05D}" destId="{A96C2838-817A-421D-9DAC-1CFAEA2A9379}" srcOrd="0" destOrd="0" presId="urn:microsoft.com/office/officeart/2005/8/layout/hierarchy3"/>
    <dgm:cxn modelId="{8B91181F-8D31-43CD-87CD-141DCD7FE38B}" srcId="{3B3C00FA-E58A-4B9C-8BDD-093180D9BCC1}" destId="{9066A0DB-B588-4860-8CB0-5EEF308355B2}" srcOrd="3" destOrd="0" parTransId="{433EDAD0-510C-4D44-B39A-88B60AD3DF02}" sibTransId="{EDA23C24-C669-4874-B1E7-6E6770271163}"/>
    <dgm:cxn modelId="{1A252766-31BE-49A5-A0C5-611EDB90EB89}" srcId="{3B3C00FA-E58A-4B9C-8BDD-093180D9BCC1}" destId="{C1336C07-A72D-4488-9BB1-CC6E1C17B0F2}" srcOrd="0" destOrd="0" parTransId="{EA3F6404-295B-4EEA-B03A-15AB1E261AB0}" sibTransId="{95F24453-0BD0-4EC9-B068-30426FC1FB7A}"/>
    <dgm:cxn modelId="{EC7FDE34-9FC7-40ED-82B8-3EDFCB7006F7}" type="presOf" srcId="{433EDAD0-510C-4D44-B39A-88B60AD3DF02}" destId="{7D88B8B6-6D8A-4FC7-8D93-0BB6278D46CD}" srcOrd="0" destOrd="0" presId="urn:microsoft.com/office/officeart/2005/8/layout/hierarchy3"/>
    <dgm:cxn modelId="{A853E184-5C2A-4124-9F62-8AB2E843B3FD}" type="presOf" srcId="{3B3C00FA-E58A-4B9C-8BDD-093180D9BCC1}" destId="{57768658-CFAE-418F-91D9-064B33E2F42C}" srcOrd="0" destOrd="0" presId="urn:microsoft.com/office/officeart/2005/8/layout/hierarchy3"/>
    <dgm:cxn modelId="{1B7C4E50-EA7D-45F0-9144-1274F66B4996}" type="presOf" srcId="{9066A0DB-B588-4860-8CB0-5EEF308355B2}" destId="{850490D7-C89E-4E9C-9C1C-894ED23FE79E}" srcOrd="0" destOrd="0" presId="urn:microsoft.com/office/officeart/2005/8/layout/hierarchy3"/>
    <dgm:cxn modelId="{26FB4D1F-36C0-40DB-82BF-F5271904B144}" srcId="{3B3C00FA-E58A-4B9C-8BDD-093180D9BCC1}" destId="{8C4CF123-9B61-44DE-85FF-DA7C2434B05D}" srcOrd="1" destOrd="0" parTransId="{504D7B1A-AACC-4F47-B51D-60C1CF24F48F}" sibTransId="{B32AAE65-5507-4C1B-B2A9-F344B3010627}"/>
    <dgm:cxn modelId="{DBB421E4-79D1-476D-A638-B0ED11C450DC}" type="presOf" srcId="{C1336C07-A72D-4488-9BB1-CC6E1C17B0F2}" destId="{12462B02-804F-4423-9F88-45777DC392A3}" srcOrd="0" destOrd="0" presId="urn:microsoft.com/office/officeart/2005/8/layout/hierarchy3"/>
    <dgm:cxn modelId="{99128398-7705-40D9-8AA8-E35E4FAECB2D}" type="presOf" srcId="{5166D50A-2FDB-442C-B9F8-7EC6BD4379A5}" destId="{AADF28E9-F7AD-4E8C-8718-92860066F142}" srcOrd="0" destOrd="0" presId="urn:microsoft.com/office/officeart/2005/8/layout/hierarchy3"/>
    <dgm:cxn modelId="{5882B156-53D8-40F4-A741-33A0B0044A2F}" type="presOf" srcId="{C83B9F44-1F3F-46F5-9F13-191A7B954915}" destId="{9F12B140-54CF-486E-9220-936DCA161734}" srcOrd="0" destOrd="0" presId="urn:microsoft.com/office/officeart/2005/8/layout/hierarchy3"/>
    <dgm:cxn modelId="{E96C008E-4D94-4521-8AA4-8D308FFE4521}" type="presOf" srcId="{3ACDCA5C-D6F7-4A15-9FE6-FFFA604607E8}" destId="{028363D9-B3A9-47CC-AE39-5EE1EC08D031}" srcOrd="0" destOrd="0" presId="urn:microsoft.com/office/officeart/2005/8/layout/hierarchy3"/>
    <dgm:cxn modelId="{B20283ED-B6CA-421C-A6ED-E15A02454962}" type="presOf" srcId="{504D7B1A-AACC-4F47-B51D-60C1CF24F48F}" destId="{90ED6A08-2045-4B04-AC74-B186FB940CA1}" srcOrd="0" destOrd="0" presId="urn:microsoft.com/office/officeart/2005/8/layout/hierarchy3"/>
    <dgm:cxn modelId="{3DA057E0-78DF-4C3F-8625-71FADC9D0819}" type="presOf" srcId="{EA3F6404-295B-4EEA-B03A-15AB1E261AB0}" destId="{CDC7D102-9A9C-414C-BF50-F039B3FB6310}" srcOrd="0" destOrd="0" presId="urn:microsoft.com/office/officeart/2005/8/layout/hierarchy3"/>
    <dgm:cxn modelId="{C8F154A4-4ED5-494D-BF8C-F32A92296D91}" type="presParOf" srcId="{AADF28E9-F7AD-4E8C-8718-92860066F142}" destId="{34CCB369-2B79-4EE5-86B7-E193A1F2D0E8}" srcOrd="0" destOrd="0" presId="urn:microsoft.com/office/officeart/2005/8/layout/hierarchy3"/>
    <dgm:cxn modelId="{7A31242F-62A8-43BA-9929-048118FB5FFE}" type="presParOf" srcId="{34CCB369-2B79-4EE5-86B7-E193A1F2D0E8}" destId="{8DC3F1E0-AD08-417E-AAE2-CD8596AAFE09}" srcOrd="0" destOrd="0" presId="urn:microsoft.com/office/officeart/2005/8/layout/hierarchy3"/>
    <dgm:cxn modelId="{ADA688DF-FEEE-4AC5-B524-DA83BFC81725}" type="presParOf" srcId="{8DC3F1E0-AD08-417E-AAE2-CD8596AAFE09}" destId="{57768658-CFAE-418F-91D9-064B33E2F42C}" srcOrd="0" destOrd="0" presId="urn:microsoft.com/office/officeart/2005/8/layout/hierarchy3"/>
    <dgm:cxn modelId="{6AA81FC1-8134-44AB-B313-4D97B63C82B7}" type="presParOf" srcId="{8DC3F1E0-AD08-417E-AAE2-CD8596AAFE09}" destId="{3EFEE986-8E03-45B9-A98D-E2D90F648893}" srcOrd="1" destOrd="0" presId="urn:microsoft.com/office/officeart/2005/8/layout/hierarchy3"/>
    <dgm:cxn modelId="{E979EB09-7B64-4F12-8CD3-DE45C9958860}" type="presParOf" srcId="{34CCB369-2B79-4EE5-86B7-E193A1F2D0E8}" destId="{DA43172F-25A4-4F70-997B-00D91B923CD5}" srcOrd="1" destOrd="0" presId="urn:microsoft.com/office/officeart/2005/8/layout/hierarchy3"/>
    <dgm:cxn modelId="{71FED468-4908-44DA-A87A-9EEE8996D1E0}" type="presParOf" srcId="{DA43172F-25A4-4F70-997B-00D91B923CD5}" destId="{CDC7D102-9A9C-414C-BF50-F039B3FB6310}" srcOrd="0" destOrd="0" presId="urn:microsoft.com/office/officeart/2005/8/layout/hierarchy3"/>
    <dgm:cxn modelId="{044DC9BF-699B-4B82-85AA-DE8B819C7C95}" type="presParOf" srcId="{DA43172F-25A4-4F70-997B-00D91B923CD5}" destId="{12462B02-804F-4423-9F88-45777DC392A3}" srcOrd="1" destOrd="0" presId="urn:microsoft.com/office/officeart/2005/8/layout/hierarchy3"/>
    <dgm:cxn modelId="{6728F210-BB6F-4D26-BB7E-EA80F9C955D6}" type="presParOf" srcId="{DA43172F-25A4-4F70-997B-00D91B923CD5}" destId="{90ED6A08-2045-4B04-AC74-B186FB940CA1}" srcOrd="2" destOrd="0" presId="urn:microsoft.com/office/officeart/2005/8/layout/hierarchy3"/>
    <dgm:cxn modelId="{21ED0609-C772-4794-8C55-120885F6D732}" type="presParOf" srcId="{DA43172F-25A4-4F70-997B-00D91B923CD5}" destId="{A96C2838-817A-421D-9DAC-1CFAEA2A9379}" srcOrd="3" destOrd="0" presId="urn:microsoft.com/office/officeart/2005/8/layout/hierarchy3"/>
    <dgm:cxn modelId="{0C28C97D-0B7D-4A49-838A-5BEBA588E632}" type="presParOf" srcId="{DA43172F-25A4-4F70-997B-00D91B923CD5}" destId="{028363D9-B3A9-47CC-AE39-5EE1EC08D031}" srcOrd="4" destOrd="0" presId="urn:microsoft.com/office/officeart/2005/8/layout/hierarchy3"/>
    <dgm:cxn modelId="{D16C430B-7DE8-4D74-9B19-A3E38F2EDE77}" type="presParOf" srcId="{DA43172F-25A4-4F70-997B-00D91B923CD5}" destId="{9F12B140-54CF-486E-9220-936DCA161734}" srcOrd="5" destOrd="0" presId="urn:microsoft.com/office/officeart/2005/8/layout/hierarchy3"/>
    <dgm:cxn modelId="{31976B41-4A11-4D29-9724-65F79464F0FD}" type="presParOf" srcId="{DA43172F-25A4-4F70-997B-00D91B923CD5}" destId="{7D88B8B6-6D8A-4FC7-8D93-0BB6278D46CD}" srcOrd="6" destOrd="0" presId="urn:microsoft.com/office/officeart/2005/8/layout/hierarchy3"/>
    <dgm:cxn modelId="{179E17BB-1117-49F0-8DBD-5451631F5DF6}" type="presParOf" srcId="{DA43172F-25A4-4F70-997B-00D91B923CD5}" destId="{850490D7-C89E-4E9C-9C1C-894ED23FE7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8C3D7-6B33-40AF-9B2C-91961C22715C}">
      <dsp:nvSpPr>
        <dsp:cNvPr id="0" name=""/>
        <dsp:cNvSpPr/>
      </dsp:nvSpPr>
      <dsp:spPr>
        <a:xfrm>
          <a:off x="2664293" y="1800202"/>
          <a:ext cx="1417977" cy="1418005"/>
        </a:xfrm>
        <a:prstGeom prst="ellipse">
          <a:avLst/>
        </a:prstGeom>
        <a:solidFill>
          <a:schemeClr val="dk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DS &amp; CPCS</a:t>
          </a:r>
          <a:endParaRPr lang="en-US" sz="2800" b="1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71951" y="2007864"/>
        <a:ext cx="1002661" cy="1002681"/>
      </dsp:txXfrm>
    </dsp:sp>
    <dsp:sp modelId="{725B01EA-81A6-436B-8538-C141F0CC3BBF}">
      <dsp:nvSpPr>
        <dsp:cNvPr id="0" name=""/>
        <dsp:cNvSpPr/>
      </dsp:nvSpPr>
      <dsp:spPr>
        <a:xfrm rot="9232973">
          <a:off x="2266265" y="2722499"/>
          <a:ext cx="355927" cy="4843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noProof="0" dirty="0"/>
        </a:p>
      </dsp:txBody>
      <dsp:txXfrm rot="10800000">
        <a:off x="2367592" y="2795872"/>
        <a:ext cx="249149" cy="290624"/>
      </dsp:txXfrm>
    </dsp:sp>
    <dsp:sp modelId="{43247DF7-7D2B-43E3-98AD-89001B033B7E}">
      <dsp:nvSpPr>
        <dsp:cNvPr id="0" name=""/>
        <dsp:cNvSpPr/>
      </dsp:nvSpPr>
      <dsp:spPr>
        <a:xfrm>
          <a:off x="775312" y="2716276"/>
          <a:ext cx="1431454" cy="1431454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Adapt Zone Air Temperature</a:t>
          </a:r>
          <a:endParaRPr lang="en-US" sz="14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84944" y="2925908"/>
        <a:ext cx="1012190" cy="1012190"/>
      </dsp:txXfrm>
    </dsp:sp>
    <dsp:sp modelId="{BAFA670F-472A-4D49-B781-52E20872B123}">
      <dsp:nvSpPr>
        <dsp:cNvPr id="0" name=""/>
        <dsp:cNvSpPr/>
      </dsp:nvSpPr>
      <dsp:spPr>
        <a:xfrm rot="4364586">
          <a:off x="3525899" y="3164794"/>
          <a:ext cx="252536" cy="4843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37947"/>
                <a:satOff val="-10629"/>
                <a:lumOff val="8188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137947"/>
                <a:satOff val="-10629"/>
                <a:lumOff val="8188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137947"/>
                <a:satOff val="-10629"/>
                <a:lumOff val="81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noProof="0" dirty="0"/>
        </a:p>
      </dsp:txBody>
      <dsp:txXfrm>
        <a:off x="3552542" y="3225494"/>
        <a:ext cx="176775" cy="290624"/>
      </dsp:txXfrm>
    </dsp:sp>
    <dsp:sp modelId="{E1E6F09D-7DFD-4E46-A958-F2011FBF4914}">
      <dsp:nvSpPr>
        <dsp:cNvPr id="0" name=""/>
        <dsp:cNvSpPr/>
      </dsp:nvSpPr>
      <dsp:spPr>
        <a:xfrm>
          <a:off x="3221562" y="3609105"/>
          <a:ext cx="1431454" cy="1431454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37946"/>
                <a:satOff val="-10765"/>
                <a:lumOff val="8666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37946"/>
                <a:satOff val="-10765"/>
                <a:lumOff val="8666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37946"/>
                <a:satOff val="-10765"/>
                <a:lumOff val="866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Distribute Air over Zones</a:t>
          </a:r>
          <a:endParaRPr lang="en-US" sz="14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31194" y="3818737"/>
        <a:ext cx="1012190" cy="1012190"/>
      </dsp:txXfrm>
    </dsp:sp>
    <dsp:sp modelId="{16F2184B-E197-44F1-9882-84824536B0BC}">
      <dsp:nvSpPr>
        <dsp:cNvPr id="0" name=""/>
        <dsp:cNvSpPr/>
      </dsp:nvSpPr>
      <dsp:spPr>
        <a:xfrm rot="13521394">
          <a:off x="2468135" y="1530773"/>
          <a:ext cx="356019" cy="4843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75894"/>
                <a:satOff val="-21259"/>
                <a:lumOff val="16375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275894"/>
                <a:satOff val="-21259"/>
                <a:lumOff val="16375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275894"/>
                <a:satOff val="-21259"/>
                <a:lumOff val="163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noProof="0" dirty="0"/>
        </a:p>
      </dsp:txBody>
      <dsp:txXfrm rot="10800000">
        <a:off x="2559064" y="1665644"/>
        <a:ext cx="249213" cy="290624"/>
      </dsp:txXfrm>
    </dsp:sp>
    <dsp:sp modelId="{E95E21C5-7409-4A8A-A8EC-96CB5C688EB2}">
      <dsp:nvSpPr>
        <dsp:cNvPr id="0" name=""/>
        <dsp:cNvSpPr/>
      </dsp:nvSpPr>
      <dsp:spPr>
        <a:xfrm>
          <a:off x="1184389" y="301862"/>
          <a:ext cx="1431454" cy="1431454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75892"/>
                <a:satOff val="-21529"/>
                <a:lumOff val="17333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75892"/>
                <a:satOff val="-21529"/>
                <a:lumOff val="17333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75892"/>
                <a:satOff val="-21529"/>
                <a:lumOff val="1733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Recirculate Zone Air</a:t>
          </a:r>
          <a:endParaRPr lang="en-US" sz="14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94021" y="511494"/>
        <a:ext cx="1012190" cy="1012190"/>
      </dsp:txXfrm>
    </dsp:sp>
    <dsp:sp modelId="{90F3EFC6-C59A-44B8-84F3-9B9F20C56334}">
      <dsp:nvSpPr>
        <dsp:cNvPr id="0" name=""/>
        <dsp:cNvSpPr/>
      </dsp:nvSpPr>
      <dsp:spPr>
        <a:xfrm rot="18095370">
          <a:off x="3738920" y="1445751"/>
          <a:ext cx="278801" cy="4843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413841"/>
                <a:satOff val="-31888"/>
                <a:lumOff val="24563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413841"/>
                <a:satOff val="-31888"/>
                <a:lumOff val="24563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413841"/>
                <a:satOff val="-31888"/>
                <a:lumOff val="245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noProof="0" dirty="0"/>
        </a:p>
      </dsp:txBody>
      <dsp:txXfrm>
        <a:off x="3758833" y="1578249"/>
        <a:ext cx="195161" cy="290624"/>
      </dsp:txXfrm>
    </dsp:sp>
    <dsp:sp modelId="{2CBF40C4-04DF-4D49-8160-9F1C9264846F}">
      <dsp:nvSpPr>
        <dsp:cNvPr id="0" name=""/>
        <dsp:cNvSpPr/>
      </dsp:nvSpPr>
      <dsp:spPr>
        <a:xfrm>
          <a:off x="3681048" y="138089"/>
          <a:ext cx="1424630" cy="1424630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413838"/>
                <a:satOff val="-32294"/>
                <a:lumOff val="25999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413838"/>
                <a:satOff val="-32294"/>
                <a:lumOff val="25999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413838"/>
                <a:satOff val="-32294"/>
                <a:lumOff val="259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Protect Aircraft From Pressure Loads</a:t>
          </a:r>
          <a:endParaRPr lang="en-US" sz="14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889680" y="346721"/>
        <a:ext cx="1007366" cy="1007366"/>
      </dsp:txXfrm>
    </dsp:sp>
    <dsp:sp modelId="{726F5E6D-588E-411C-9D9C-048EC281439C}">
      <dsp:nvSpPr>
        <dsp:cNvPr id="0" name=""/>
        <dsp:cNvSpPr/>
      </dsp:nvSpPr>
      <dsp:spPr>
        <a:xfrm rot="21588851">
          <a:off x="4241490" y="2263580"/>
          <a:ext cx="383589" cy="4843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551787"/>
                <a:satOff val="-42517"/>
                <a:lumOff val="32751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551787"/>
                <a:satOff val="-42517"/>
                <a:lumOff val="32751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551787"/>
                <a:satOff val="-42517"/>
                <a:lumOff val="3275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noProof="0" dirty="0"/>
        </a:p>
      </dsp:txBody>
      <dsp:txXfrm>
        <a:off x="4241490" y="2360642"/>
        <a:ext cx="268512" cy="290624"/>
      </dsp:txXfrm>
    </dsp:sp>
    <dsp:sp modelId="{81894BF6-63B1-4DE3-BEEA-30516CA104D4}">
      <dsp:nvSpPr>
        <dsp:cNvPr id="0" name=""/>
        <dsp:cNvSpPr/>
      </dsp:nvSpPr>
      <dsp:spPr>
        <a:xfrm>
          <a:off x="4806013" y="1789933"/>
          <a:ext cx="1424630" cy="1424630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551784"/>
                <a:satOff val="-43058"/>
                <a:lumOff val="34666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551784"/>
                <a:satOff val="-43058"/>
                <a:lumOff val="34666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551784"/>
                <a:satOff val="-43058"/>
                <a:lumOff val="3466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Provide Adapted Pressure for Human</a:t>
          </a:r>
          <a:endParaRPr lang="en-US" sz="14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014645" y="1998565"/>
        <a:ext cx="1007366" cy="1007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8C3D7-6B33-40AF-9B2C-91961C22715C}">
      <dsp:nvSpPr>
        <dsp:cNvPr id="0" name=""/>
        <dsp:cNvSpPr/>
      </dsp:nvSpPr>
      <dsp:spPr>
        <a:xfrm>
          <a:off x="3691588" y="2128022"/>
          <a:ext cx="1470334" cy="1546854"/>
        </a:xfrm>
        <a:prstGeom prst="ellipse">
          <a:avLst/>
        </a:prstGeom>
        <a:solidFill>
          <a:schemeClr val="dk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ECS</a:t>
          </a:r>
          <a:endParaRPr lang="en-US" sz="3600" b="1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06913" y="2354554"/>
        <a:ext cx="1039684" cy="1093790"/>
      </dsp:txXfrm>
    </dsp:sp>
    <dsp:sp modelId="{A3B09BB7-260D-44C3-A3DE-0E031B43CE68}">
      <dsp:nvSpPr>
        <dsp:cNvPr id="0" name=""/>
        <dsp:cNvSpPr/>
      </dsp:nvSpPr>
      <dsp:spPr>
        <a:xfrm rot="11546434">
          <a:off x="3066464" y="2437168"/>
          <a:ext cx="459793" cy="429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noProof="0" dirty="0"/>
        </a:p>
      </dsp:txBody>
      <dsp:txXfrm rot="10800000">
        <a:off x="3193895" y="2537021"/>
        <a:ext cx="330848" cy="257890"/>
      </dsp:txXfrm>
    </dsp:sp>
    <dsp:sp modelId="{807754A4-54C8-4A89-A092-1C7D1DAB991B}">
      <dsp:nvSpPr>
        <dsp:cNvPr id="0" name=""/>
        <dsp:cNvSpPr/>
      </dsp:nvSpPr>
      <dsp:spPr>
        <a:xfrm>
          <a:off x="1443291" y="1652162"/>
          <a:ext cx="1432191" cy="149818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Provide enough fresh air</a:t>
          </a:r>
          <a:endParaRPr lang="en-US" sz="20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653031" y="1871566"/>
        <a:ext cx="1012711" cy="1059373"/>
      </dsp:txXfrm>
    </dsp:sp>
    <dsp:sp modelId="{725B01EA-81A6-436B-8538-C141F0CC3BBF}">
      <dsp:nvSpPr>
        <dsp:cNvPr id="0" name=""/>
        <dsp:cNvSpPr/>
      </dsp:nvSpPr>
      <dsp:spPr>
        <a:xfrm rot="14522964">
          <a:off x="3714054" y="1702835"/>
          <a:ext cx="381484" cy="429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83929"/>
                <a:satOff val="-14172"/>
                <a:lumOff val="10917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183929"/>
                <a:satOff val="-14172"/>
                <a:lumOff val="10917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183929"/>
                <a:satOff val="-14172"/>
                <a:lumOff val="109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noProof="0" dirty="0"/>
        </a:p>
      </dsp:txBody>
      <dsp:txXfrm rot="10800000">
        <a:off x="3798097" y="1839347"/>
        <a:ext cx="267039" cy="257890"/>
      </dsp:txXfrm>
    </dsp:sp>
    <dsp:sp modelId="{43247DF7-7D2B-43E3-98AD-89001B033B7E}">
      <dsp:nvSpPr>
        <dsp:cNvPr id="0" name=""/>
        <dsp:cNvSpPr/>
      </dsp:nvSpPr>
      <dsp:spPr>
        <a:xfrm>
          <a:off x="2667430" y="186242"/>
          <a:ext cx="1432191" cy="149818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3928"/>
                <a:satOff val="-14353"/>
                <a:lumOff val="1155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83928"/>
                <a:satOff val="-14353"/>
                <a:lumOff val="1155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83928"/>
                <a:satOff val="-14353"/>
                <a:lumOff val="115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Provide Cold Air</a:t>
          </a:r>
          <a:endParaRPr lang="en-US" sz="20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77170" y="405646"/>
        <a:ext cx="1012711" cy="1059373"/>
      </dsp:txXfrm>
    </dsp:sp>
    <dsp:sp modelId="{BAFA670F-472A-4D49-B781-52E20872B123}">
      <dsp:nvSpPr>
        <dsp:cNvPr id="0" name=""/>
        <dsp:cNvSpPr/>
      </dsp:nvSpPr>
      <dsp:spPr>
        <a:xfrm rot="18178327">
          <a:off x="4840442" y="1763267"/>
          <a:ext cx="370510" cy="429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67858"/>
                <a:satOff val="-28345"/>
                <a:lumOff val="21834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367858"/>
                <a:satOff val="-28345"/>
                <a:lumOff val="21834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367858"/>
                <a:satOff val="-28345"/>
                <a:lumOff val="218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noProof="0" dirty="0"/>
        </a:p>
      </dsp:txBody>
      <dsp:txXfrm>
        <a:off x="4865772" y="1895856"/>
        <a:ext cx="259357" cy="257890"/>
      </dsp:txXfrm>
    </dsp:sp>
    <dsp:sp modelId="{E1E6F09D-7DFD-4E46-A958-F2011FBF4914}">
      <dsp:nvSpPr>
        <dsp:cNvPr id="0" name=""/>
        <dsp:cNvSpPr/>
      </dsp:nvSpPr>
      <dsp:spPr>
        <a:xfrm>
          <a:off x="4907641" y="307204"/>
          <a:ext cx="1432191" cy="149818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67856"/>
                <a:satOff val="-28705"/>
                <a:lumOff val="23111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67856"/>
                <a:satOff val="-28705"/>
                <a:lumOff val="23111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67856"/>
                <a:satOff val="-28705"/>
                <a:lumOff val="23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Provide Hot Air</a:t>
          </a:r>
          <a:endParaRPr lang="en-US" sz="20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117381" y="526608"/>
        <a:ext cx="1012711" cy="1059373"/>
      </dsp:txXfrm>
    </dsp:sp>
    <dsp:sp modelId="{16F2184B-E197-44F1-9882-84824536B0BC}">
      <dsp:nvSpPr>
        <dsp:cNvPr id="0" name=""/>
        <dsp:cNvSpPr/>
      </dsp:nvSpPr>
      <dsp:spPr>
        <a:xfrm rot="8871949">
          <a:off x="3324609" y="3262822"/>
          <a:ext cx="369382" cy="429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551787"/>
                <a:satOff val="-42517"/>
                <a:lumOff val="32751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551787"/>
                <a:satOff val="-42517"/>
                <a:lumOff val="32751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551787"/>
                <a:satOff val="-42517"/>
                <a:lumOff val="3275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noProof="0" dirty="0"/>
        </a:p>
      </dsp:txBody>
      <dsp:txXfrm rot="10800000">
        <a:off x="3426936" y="3319315"/>
        <a:ext cx="258567" cy="257890"/>
      </dsp:txXfrm>
    </dsp:sp>
    <dsp:sp modelId="{E95E21C5-7409-4A8A-A8EC-96CB5C688EB2}">
      <dsp:nvSpPr>
        <dsp:cNvPr id="0" name=""/>
        <dsp:cNvSpPr/>
      </dsp:nvSpPr>
      <dsp:spPr>
        <a:xfrm>
          <a:off x="1875341" y="3305178"/>
          <a:ext cx="1432191" cy="149818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551784"/>
                <a:satOff val="-43058"/>
                <a:lumOff val="34666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551784"/>
                <a:satOff val="-43058"/>
                <a:lumOff val="34666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551784"/>
                <a:satOff val="-43058"/>
                <a:lumOff val="3466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Reduce Humidity level</a:t>
          </a:r>
          <a:endParaRPr lang="en-US" sz="20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85081" y="3524582"/>
        <a:ext cx="1012711" cy="10593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8C3D7-6B33-40AF-9B2C-91961C22715C}">
      <dsp:nvSpPr>
        <dsp:cNvPr id="0" name=""/>
        <dsp:cNvSpPr/>
      </dsp:nvSpPr>
      <dsp:spPr>
        <a:xfrm>
          <a:off x="2704493" y="1866845"/>
          <a:ext cx="1554235" cy="1554235"/>
        </a:xfrm>
        <a:prstGeom prst="ellipse">
          <a:avLst/>
        </a:prstGeom>
        <a:solidFill>
          <a:schemeClr val="dk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BAS</a:t>
          </a:r>
          <a:endParaRPr lang="en-US" sz="3200" b="1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932105" y="2094457"/>
        <a:ext cx="1099011" cy="1099011"/>
      </dsp:txXfrm>
    </dsp:sp>
    <dsp:sp modelId="{A3B09BB7-260D-44C3-A3DE-0E031B43CE68}">
      <dsp:nvSpPr>
        <dsp:cNvPr id="0" name=""/>
        <dsp:cNvSpPr/>
      </dsp:nvSpPr>
      <dsp:spPr>
        <a:xfrm rot="12038205">
          <a:off x="2234346" y="2031172"/>
          <a:ext cx="383383" cy="4305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noProof="0" dirty="0"/>
        </a:p>
      </dsp:txBody>
      <dsp:txXfrm rot="10800000">
        <a:off x="2345671" y="2137541"/>
        <a:ext cx="268368" cy="258305"/>
      </dsp:txXfrm>
    </dsp:sp>
    <dsp:sp modelId="{807754A4-54C8-4A89-A092-1C7D1DAB991B}">
      <dsp:nvSpPr>
        <dsp:cNvPr id="0" name=""/>
        <dsp:cNvSpPr/>
      </dsp:nvSpPr>
      <dsp:spPr>
        <a:xfrm>
          <a:off x="851833" y="1258899"/>
          <a:ext cx="1266199" cy="126619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Maintain Consumers in Operation</a:t>
          </a:r>
          <a:endParaRPr lang="en-US" sz="14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37264" y="1444330"/>
        <a:ext cx="895337" cy="895337"/>
      </dsp:txXfrm>
    </dsp:sp>
    <dsp:sp modelId="{725B01EA-81A6-436B-8538-C141F0CC3BBF}">
      <dsp:nvSpPr>
        <dsp:cNvPr id="0" name=""/>
        <dsp:cNvSpPr/>
      </dsp:nvSpPr>
      <dsp:spPr>
        <a:xfrm rot="15115453">
          <a:off x="2978621" y="1399346"/>
          <a:ext cx="334047" cy="4305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83929"/>
                <a:satOff val="-14172"/>
                <a:lumOff val="10917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183929"/>
                <a:satOff val="-14172"/>
                <a:lumOff val="10917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183929"/>
                <a:satOff val="-14172"/>
                <a:lumOff val="109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noProof="0" dirty="0"/>
        </a:p>
      </dsp:txBody>
      <dsp:txXfrm rot="10800000">
        <a:off x="3044275" y="1533081"/>
        <a:ext cx="233833" cy="258305"/>
      </dsp:txXfrm>
    </dsp:sp>
    <dsp:sp modelId="{43247DF7-7D2B-43E3-98AD-89001B033B7E}">
      <dsp:nvSpPr>
        <dsp:cNvPr id="0" name=""/>
        <dsp:cNvSpPr/>
      </dsp:nvSpPr>
      <dsp:spPr>
        <a:xfrm>
          <a:off x="2215397" y="71072"/>
          <a:ext cx="1266199" cy="126619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3928"/>
                <a:satOff val="-14353"/>
                <a:lumOff val="1155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83928"/>
                <a:satOff val="-14353"/>
                <a:lumOff val="1155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83928"/>
                <a:satOff val="-14353"/>
                <a:lumOff val="115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Protect Consumers from Engine</a:t>
          </a:r>
          <a:endParaRPr lang="en-US" sz="14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00828" y="256503"/>
        <a:ext cx="895337" cy="895337"/>
      </dsp:txXfrm>
    </dsp:sp>
    <dsp:sp modelId="{BAFA670F-472A-4D49-B781-52E20872B123}">
      <dsp:nvSpPr>
        <dsp:cNvPr id="0" name=""/>
        <dsp:cNvSpPr/>
      </dsp:nvSpPr>
      <dsp:spPr>
        <a:xfrm rot="8768651">
          <a:off x="2324671" y="3068648"/>
          <a:ext cx="406044" cy="4305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67858"/>
                <a:satOff val="-28345"/>
                <a:lumOff val="21834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367858"/>
                <a:satOff val="-28345"/>
                <a:lumOff val="21834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367858"/>
                <a:satOff val="-28345"/>
                <a:lumOff val="218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noProof="0" dirty="0"/>
        </a:p>
      </dsp:txBody>
      <dsp:txXfrm rot="10800000">
        <a:off x="2436157" y="3120818"/>
        <a:ext cx="284231" cy="258305"/>
      </dsp:txXfrm>
    </dsp:sp>
    <dsp:sp modelId="{E1E6F09D-7DFD-4E46-A958-F2011FBF4914}">
      <dsp:nvSpPr>
        <dsp:cNvPr id="0" name=""/>
        <dsp:cNvSpPr/>
      </dsp:nvSpPr>
      <dsp:spPr>
        <a:xfrm>
          <a:off x="1041187" y="3223312"/>
          <a:ext cx="1266199" cy="126619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67856"/>
                <a:satOff val="-28705"/>
                <a:lumOff val="23111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67856"/>
                <a:satOff val="-28705"/>
                <a:lumOff val="23111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67856"/>
                <a:satOff val="-28705"/>
                <a:lumOff val="23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Select Power Source</a:t>
          </a:r>
          <a:endParaRPr lang="en-US" sz="14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226618" y="3408743"/>
        <a:ext cx="895337" cy="895337"/>
      </dsp:txXfrm>
    </dsp:sp>
    <dsp:sp modelId="{75C164CC-B157-4221-A82F-8C553B04E661}">
      <dsp:nvSpPr>
        <dsp:cNvPr id="0" name=""/>
        <dsp:cNvSpPr/>
      </dsp:nvSpPr>
      <dsp:spPr>
        <a:xfrm rot="19163568">
          <a:off x="4143269" y="1703668"/>
          <a:ext cx="368093" cy="4305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551787"/>
                <a:satOff val="-42517"/>
                <a:lumOff val="32751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551787"/>
                <a:satOff val="-42517"/>
                <a:lumOff val="32751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551787"/>
                <a:satOff val="-42517"/>
                <a:lumOff val="3275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156565" y="1825706"/>
        <a:ext cx="257665" cy="258305"/>
      </dsp:txXfrm>
    </dsp:sp>
    <dsp:sp modelId="{AA5B538F-6ABD-45A7-9910-FDCF763C97FC}">
      <dsp:nvSpPr>
        <dsp:cNvPr id="0" name=""/>
        <dsp:cNvSpPr/>
      </dsp:nvSpPr>
      <dsp:spPr>
        <a:xfrm>
          <a:off x="4446402" y="640956"/>
          <a:ext cx="1266199" cy="126619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551784"/>
                <a:satOff val="-43058"/>
                <a:lumOff val="34666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551784"/>
                <a:satOff val="-43058"/>
                <a:lumOff val="34666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551784"/>
                <a:satOff val="-43058"/>
                <a:lumOff val="3466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Calibri" panose="020F0502020204030204" pitchFamily="34" charset="0"/>
              <a:cs typeface="Calibri" panose="020F0502020204030204" pitchFamily="34" charset="0"/>
            </a:rPr>
            <a:t>Protect Aircraft from Hazard</a:t>
          </a:r>
          <a:endParaRPr lang="en-US" sz="14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631833" y="826387"/>
        <a:ext cx="895337" cy="8953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68658-CFAE-418F-91D9-064B33E2F42C}">
      <dsp:nvSpPr>
        <dsp:cNvPr id="0" name=""/>
        <dsp:cNvSpPr/>
      </dsp:nvSpPr>
      <dsp:spPr>
        <a:xfrm>
          <a:off x="594994" y="1068"/>
          <a:ext cx="1353954" cy="676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Customer Requirements</a:t>
          </a:r>
          <a:endParaRPr lang="en-US" sz="1500" kern="1200" noProof="0" dirty="0"/>
        </a:p>
      </dsp:txBody>
      <dsp:txXfrm>
        <a:off x="614822" y="20896"/>
        <a:ext cx="1314298" cy="637321"/>
      </dsp:txXfrm>
    </dsp:sp>
    <dsp:sp modelId="{CDC7D102-9A9C-414C-BF50-F039B3FB6310}">
      <dsp:nvSpPr>
        <dsp:cNvPr id="0" name=""/>
        <dsp:cNvSpPr/>
      </dsp:nvSpPr>
      <dsp:spPr>
        <a:xfrm>
          <a:off x="730390" y="678045"/>
          <a:ext cx="135395" cy="507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732"/>
              </a:lnTo>
              <a:lnTo>
                <a:pt x="135395" y="507732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462B02-804F-4423-9F88-45777DC392A3}">
      <dsp:nvSpPr>
        <dsp:cNvPr id="0" name=""/>
        <dsp:cNvSpPr/>
      </dsp:nvSpPr>
      <dsp:spPr>
        <a:xfrm>
          <a:off x="865785" y="847289"/>
          <a:ext cx="1083163" cy="67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Aircraft Characteristics</a:t>
          </a:r>
          <a:endParaRPr lang="en-US" sz="1100" kern="1200" noProof="0" dirty="0"/>
        </a:p>
      </dsp:txBody>
      <dsp:txXfrm>
        <a:off x="885613" y="867117"/>
        <a:ext cx="1043507" cy="637321"/>
      </dsp:txXfrm>
    </dsp:sp>
    <dsp:sp modelId="{90ED6A08-2045-4B04-AC74-B186FB940CA1}">
      <dsp:nvSpPr>
        <dsp:cNvPr id="0" name=""/>
        <dsp:cNvSpPr/>
      </dsp:nvSpPr>
      <dsp:spPr>
        <a:xfrm>
          <a:off x="730390" y="678045"/>
          <a:ext cx="135395" cy="1353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3954"/>
              </a:lnTo>
              <a:lnTo>
                <a:pt x="135395" y="1353954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C2838-817A-421D-9DAC-1CFAEA2A9379}">
      <dsp:nvSpPr>
        <dsp:cNvPr id="0" name=""/>
        <dsp:cNvSpPr/>
      </dsp:nvSpPr>
      <dsp:spPr>
        <a:xfrm>
          <a:off x="865785" y="1693511"/>
          <a:ext cx="1083163" cy="67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50000"/>
              <a:hueOff val="296385"/>
              <a:satOff val="-23833"/>
              <a:lumOff val="251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Passengers Number</a:t>
          </a:r>
          <a:endParaRPr lang="en-US" sz="1100" kern="1200" noProof="0" dirty="0"/>
        </a:p>
      </dsp:txBody>
      <dsp:txXfrm>
        <a:off x="885613" y="1713339"/>
        <a:ext cx="1043507" cy="637321"/>
      </dsp:txXfrm>
    </dsp:sp>
    <dsp:sp modelId="{028363D9-B3A9-47CC-AE39-5EE1EC08D031}">
      <dsp:nvSpPr>
        <dsp:cNvPr id="0" name=""/>
        <dsp:cNvSpPr/>
      </dsp:nvSpPr>
      <dsp:spPr>
        <a:xfrm>
          <a:off x="730390" y="678045"/>
          <a:ext cx="135395" cy="2200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176"/>
              </a:lnTo>
              <a:lnTo>
                <a:pt x="135395" y="2200176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2B140-54CF-486E-9220-936DCA161734}">
      <dsp:nvSpPr>
        <dsp:cNvPr id="0" name=""/>
        <dsp:cNvSpPr/>
      </dsp:nvSpPr>
      <dsp:spPr>
        <a:xfrm>
          <a:off x="865785" y="2539732"/>
          <a:ext cx="1083163" cy="67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50000"/>
              <a:hueOff val="592770"/>
              <a:satOff val="-47666"/>
              <a:lumOff val="50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Mission</a:t>
          </a:r>
          <a:endParaRPr lang="en-US" sz="1100" kern="1200" noProof="0" dirty="0"/>
        </a:p>
      </dsp:txBody>
      <dsp:txXfrm>
        <a:off x="885613" y="2559560"/>
        <a:ext cx="1043507" cy="637321"/>
      </dsp:txXfrm>
    </dsp:sp>
    <dsp:sp modelId="{7D88B8B6-6D8A-4FC7-8D93-0BB6278D46CD}">
      <dsp:nvSpPr>
        <dsp:cNvPr id="0" name=""/>
        <dsp:cNvSpPr/>
      </dsp:nvSpPr>
      <dsp:spPr>
        <a:xfrm>
          <a:off x="730390" y="678045"/>
          <a:ext cx="135395" cy="304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6397"/>
              </a:lnTo>
              <a:lnTo>
                <a:pt x="135395" y="3046397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490D7-C89E-4E9C-9C1C-894ED23FE79E}">
      <dsp:nvSpPr>
        <dsp:cNvPr id="0" name=""/>
        <dsp:cNvSpPr/>
      </dsp:nvSpPr>
      <dsp:spPr>
        <a:xfrm>
          <a:off x="865785" y="3385954"/>
          <a:ext cx="1083163" cy="67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50000"/>
              <a:hueOff val="296385"/>
              <a:satOff val="-23833"/>
              <a:lumOff val="251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Regulation</a:t>
          </a:r>
          <a:endParaRPr lang="en-US" sz="1100" kern="1200" noProof="0" dirty="0"/>
        </a:p>
      </dsp:txBody>
      <dsp:txXfrm>
        <a:off x="885613" y="3405782"/>
        <a:ext cx="1043507" cy="637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3121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3121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00938-A5C9-456A-8C8F-9AC98AB8C10F}" type="datetime1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09.02.2023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655134"/>
            <a:ext cx="2945659" cy="2730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4826330" y="9029664"/>
            <a:ext cx="1492677" cy="218890"/>
          </a:xfrm>
          <a:custGeom>
            <a:avLst/>
            <a:gdLst>
              <a:gd name="T0" fmla="*/ 3556 w 3704"/>
              <a:gd name="T1" fmla="*/ 4 h 490"/>
              <a:gd name="T2" fmla="*/ 3628 w 3704"/>
              <a:gd name="T3" fmla="*/ 36 h 490"/>
              <a:gd name="T4" fmla="*/ 3664 w 3704"/>
              <a:gd name="T5" fmla="*/ 94 h 490"/>
              <a:gd name="T6" fmla="*/ 3670 w 3704"/>
              <a:gd name="T7" fmla="*/ 182 h 490"/>
              <a:gd name="T8" fmla="*/ 3632 w 3704"/>
              <a:gd name="T9" fmla="*/ 246 h 490"/>
              <a:gd name="T10" fmla="*/ 3704 w 3704"/>
              <a:gd name="T11" fmla="*/ 490 h 490"/>
              <a:gd name="T12" fmla="*/ 3150 w 3704"/>
              <a:gd name="T13" fmla="*/ 0 h 490"/>
              <a:gd name="T14" fmla="*/ 3414 w 3704"/>
              <a:gd name="T15" fmla="*/ 208 h 490"/>
              <a:gd name="T16" fmla="*/ 3454 w 3704"/>
              <a:gd name="T17" fmla="*/ 178 h 490"/>
              <a:gd name="T18" fmla="*/ 3454 w 3704"/>
              <a:gd name="T19" fmla="*/ 120 h 490"/>
              <a:gd name="T20" fmla="*/ 3424 w 3704"/>
              <a:gd name="T21" fmla="*/ 96 h 490"/>
              <a:gd name="T22" fmla="*/ 2960 w 3704"/>
              <a:gd name="T23" fmla="*/ 0 h 490"/>
              <a:gd name="T24" fmla="*/ 3034 w 3704"/>
              <a:gd name="T25" fmla="*/ 12 h 490"/>
              <a:gd name="T26" fmla="*/ 3092 w 3704"/>
              <a:gd name="T27" fmla="*/ 58 h 490"/>
              <a:gd name="T28" fmla="*/ 3118 w 3704"/>
              <a:gd name="T29" fmla="*/ 144 h 490"/>
              <a:gd name="T30" fmla="*/ 3102 w 3704"/>
              <a:gd name="T31" fmla="*/ 212 h 490"/>
              <a:gd name="T32" fmla="*/ 3048 w 3704"/>
              <a:gd name="T33" fmla="*/ 266 h 490"/>
              <a:gd name="T34" fmla="*/ 2824 w 3704"/>
              <a:gd name="T35" fmla="*/ 350 h 490"/>
              <a:gd name="T36" fmla="*/ 2820 w 3704"/>
              <a:gd name="T37" fmla="*/ 210 h 490"/>
              <a:gd name="T38" fmla="*/ 2876 w 3704"/>
              <a:gd name="T39" fmla="*/ 204 h 490"/>
              <a:gd name="T40" fmla="*/ 2902 w 3704"/>
              <a:gd name="T41" fmla="*/ 168 h 490"/>
              <a:gd name="T42" fmla="*/ 2892 w 3704"/>
              <a:gd name="T43" fmla="*/ 112 h 490"/>
              <a:gd name="T44" fmla="*/ 2848 w 3704"/>
              <a:gd name="T45" fmla="*/ 94 h 490"/>
              <a:gd name="T46" fmla="*/ 244 w 3704"/>
              <a:gd name="T47" fmla="*/ 0 h 490"/>
              <a:gd name="T48" fmla="*/ 624 w 3704"/>
              <a:gd name="T49" fmla="*/ 0 h 490"/>
              <a:gd name="T50" fmla="*/ 1015 w 3704"/>
              <a:gd name="T51" fmla="*/ 378 h 490"/>
              <a:gd name="T52" fmla="*/ 908 w 3704"/>
              <a:gd name="T53" fmla="*/ 190 h 490"/>
              <a:gd name="T54" fmla="*/ 666 w 3704"/>
              <a:gd name="T55" fmla="*/ 490 h 490"/>
              <a:gd name="T56" fmla="*/ 1929 w 3704"/>
              <a:gd name="T57" fmla="*/ 0 h 490"/>
              <a:gd name="T58" fmla="*/ 1603 w 3704"/>
              <a:gd name="T59" fmla="*/ 490 h 490"/>
              <a:gd name="T60" fmla="*/ 2561 w 3704"/>
              <a:gd name="T61" fmla="*/ 490 h 490"/>
              <a:gd name="T62" fmla="*/ 2561 w 3704"/>
              <a:gd name="T63" fmla="*/ 190 h 490"/>
              <a:gd name="T64" fmla="*/ 2213 w 3704"/>
              <a:gd name="T65" fmla="*/ 0 h 490"/>
              <a:gd name="T66" fmla="*/ 1437 w 3704"/>
              <a:gd name="T67" fmla="*/ 0 h 490"/>
              <a:gd name="T68" fmla="*/ 1505 w 3704"/>
              <a:gd name="T69" fmla="*/ 14 h 490"/>
              <a:gd name="T70" fmla="*/ 1553 w 3704"/>
              <a:gd name="T71" fmla="*/ 56 h 490"/>
              <a:gd name="T72" fmla="*/ 1573 w 3704"/>
              <a:gd name="T73" fmla="*/ 130 h 490"/>
              <a:gd name="T74" fmla="*/ 1553 w 3704"/>
              <a:gd name="T75" fmla="*/ 202 h 490"/>
              <a:gd name="T76" fmla="*/ 1511 w 3704"/>
              <a:gd name="T77" fmla="*/ 236 h 490"/>
              <a:gd name="T78" fmla="*/ 1567 w 3704"/>
              <a:gd name="T79" fmla="*/ 296 h 490"/>
              <a:gd name="T80" fmla="*/ 1577 w 3704"/>
              <a:gd name="T81" fmla="*/ 354 h 490"/>
              <a:gd name="T82" fmla="*/ 1545 w 3704"/>
              <a:gd name="T83" fmla="*/ 448 h 490"/>
              <a:gd name="T84" fmla="*/ 1483 w 3704"/>
              <a:gd name="T85" fmla="*/ 484 h 490"/>
              <a:gd name="T86" fmla="*/ 1047 w 3704"/>
              <a:gd name="T87" fmla="*/ 0 h 490"/>
              <a:gd name="T88" fmla="*/ 1325 w 3704"/>
              <a:gd name="T89" fmla="*/ 184 h 490"/>
              <a:gd name="T90" fmla="*/ 1353 w 3704"/>
              <a:gd name="T91" fmla="*/ 154 h 490"/>
              <a:gd name="T92" fmla="*/ 1345 w 3704"/>
              <a:gd name="T93" fmla="*/ 108 h 490"/>
              <a:gd name="T94" fmla="*/ 1313 w 3704"/>
              <a:gd name="T95" fmla="*/ 94 h 490"/>
              <a:gd name="T96" fmla="*/ 1313 w 3704"/>
              <a:gd name="T97" fmla="*/ 392 h 490"/>
              <a:gd name="T98" fmla="*/ 1355 w 3704"/>
              <a:gd name="T99" fmla="*/ 366 h 490"/>
              <a:gd name="T100" fmla="*/ 1355 w 3704"/>
              <a:gd name="T101" fmla="*/ 316 h 490"/>
              <a:gd name="T102" fmla="*/ 1319 w 3704"/>
              <a:gd name="T103" fmla="*/ 292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704" h="490">
                <a:moveTo>
                  <a:pt x="3150" y="0"/>
                </a:moveTo>
                <a:lnTo>
                  <a:pt x="3516" y="0"/>
                </a:lnTo>
                <a:lnTo>
                  <a:pt x="3516" y="0"/>
                </a:lnTo>
                <a:lnTo>
                  <a:pt x="3536" y="0"/>
                </a:lnTo>
                <a:lnTo>
                  <a:pt x="3556" y="4"/>
                </a:lnTo>
                <a:lnTo>
                  <a:pt x="3572" y="8"/>
                </a:lnTo>
                <a:lnTo>
                  <a:pt x="3588" y="12"/>
                </a:lnTo>
                <a:lnTo>
                  <a:pt x="3602" y="20"/>
                </a:lnTo>
                <a:lnTo>
                  <a:pt x="3616" y="28"/>
                </a:lnTo>
                <a:lnTo>
                  <a:pt x="3628" y="36"/>
                </a:lnTo>
                <a:lnTo>
                  <a:pt x="3638" y="46"/>
                </a:lnTo>
                <a:lnTo>
                  <a:pt x="3646" y="58"/>
                </a:lnTo>
                <a:lnTo>
                  <a:pt x="3654" y="70"/>
                </a:lnTo>
                <a:lnTo>
                  <a:pt x="3660" y="80"/>
                </a:lnTo>
                <a:lnTo>
                  <a:pt x="3664" y="94"/>
                </a:lnTo>
                <a:lnTo>
                  <a:pt x="3672" y="118"/>
                </a:lnTo>
                <a:lnTo>
                  <a:pt x="3674" y="144"/>
                </a:lnTo>
                <a:lnTo>
                  <a:pt x="3674" y="144"/>
                </a:lnTo>
                <a:lnTo>
                  <a:pt x="3672" y="164"/>
                </a:lnTo>
                <a:lnTo>
                  <a:pt x="3670" y="182"/>
                </a:lnTo>
                <a:lnTo>
                  <a:pt x="3664" y="198"/>
                </a:lnTo>
                <a:lnTo>
                  <a:pt x="3658" y="212"/>
                </a:lnTo>
                <a:lnTo>
                  <a:pt x="3650" y="226"/>
                </a:lnTo>
                <a:lnTo>
                  <a:pt x="3642" y="236"/>
                </a:lnTo>
                <a:lnTo>
                  <a:pt x="3632" y="246"/>
                </a:lnTo>
                <a:lnTo>
                  <a:pt x="3622" y="254"/>
                </a:lnTo>
                <a:lnTo>
                  <a:pt x="3604" y="266"/>
                </a:lnTo>
                <a:lnTo>
                  <a:pt x="3586" y="274"/>
                </a:lnTo>
                <a:lnTo>
                  <a:pt x="3570" y="278"/>
                </a:lnTo>
                <a:lnTo>
                  <a:pt x="3704" y="490"/>
                </a:lnTo>
                <a:lnTo>
                  <a:pt x="3436" y="490"/>
                </a:lnTo>
                <a:lnTo>
                  <a:pt x="3378" y="350"/>
                </a:lnTo>
                <a:lnTo>
                  <a:pt x="3380" y="490"/>
                </a:lnTo>
                <a:lnTo>
                  <a:pt x="3150" y="490"/>
                </a:lnTo>
                <a:lnTo>
                  <a:pt x="3150" y="0"/>
                </a:lnTo>
                <a:close/>
                <a:moveTo>
                  <a:pt x="3374" y="94"/>
                </a:moveTo>
                <a:lnTo>
                  <a:pt x="3374" y="210"/>
                </a:lnTo>
                <a:lnTo>
                  <a:pt x="3404" y="210"/>
                </a:lnTo>
                <a:lnTo>
                  <a:pt x="3404" y="210"/>
                </a:lnTo>
                <a:lnTo>
                  <a:pt x="3414" y="208"/>
                </a:lnTo>
                <a:lnTo>
                  <a:pt x="3424" y="206"/>
                </a:lnTo>
                <a:lnTo>
                  <a:pt x="3432" y="204"/>
                </a:lnTo>
                <a:lnTo>
                  <a:pt x="3438" y="200"/>
                </a:lnTo>
                <a:lnTo>
                  <a:pt x="3448" y="190"/>
                </a:lnTo>
                <a:lnTo>
                  <a:pt x="3454" y="178"/>
                </a:lnTo>
                <a:lnTo>
                  <a:pt x="3454" y="178"/>
                </a:lnTo>
                <a:lnTo>
                  <a:pt x="3456" y="168"/>
                </a:lnTo>
                <a:lnTo>
                  <a:pt x="3458" y="154"/>
                </a:lnTo>
                <a:lnTo>
                  <a:pt x="3458" y="138"/>
                </a:lnTo>
                <a:lnTo>
                  <a:pt x="3454" y="120"/>
                </a:lnTo>
                <a:lnTo>
                  <a:pt x="3454" y="120"/>
                </a:lnTo>
                <a:lnTo>
                  <a:pt x="3448" y="112"/>
                </a:lnTo>
                <a:lnTo>
                  <a:pt x="3438" y="102"/>
                </a:lnTo>
                <a:lnTo>
                  <a:pt x="3432" y="98"/>
                </a:lnTo>
                <a:lnTo>
                  <a:pt x="3424" y="96"/>
                </a:lnTo>
                <a:lnTo>
                  <a:pt x="3414" y="94"/>
                </a:lnTo>
                <a:lnTo>
                  <a:pt x="3404" y="94"/>
                </a:lnTo>
                <a:lnTo>
                  <a:pt x="3374" y="94"/>
                </a:lnTo>
                <a:close/>
                <a:moveTo>
                  <a:pt x="2595" y="0"/>
                </a:moveTo>
                <a:lnTo>
                  <a:pt x="2960" y="0"/>
                </a:lnTo>
                <a:lnTo>
                  <a:pt x="2960" y="0"/>
                </a:lnTo>
                <a:lnTo>
                  <a:pt x="2982" y="0"/>
                </a:lnTo>
                <a:lnTo>
                  <a:pt x="3000" y="4"/>
                </a:lnTo>
                <a:lnTo>
                  <a:pt x="3018" y="8"/>
                </a:lnTo>
                <a:lnTo>
                  <a:pt x="3034" y="12"/>
                </a:lnTo>
                <a:lnTo>
                  <a:pt x="3048" y="20"/>
                </a:lnTo>
                <a:lnTo>
                  <a:pt x="3060" y="28"/>
                </a:lnTo>
                <a:lnTo>
                  <a:pt x="3072" y="36"/>
                </a:lnTo>
                <a:lnTo>
                  <a:pt x="3082" y="46"/>
                </a:lnTo>
                <a:lnTo>
                  <a:pt x="3092" y="58"/>
                </a:lnTo>
                <a:lnTo>
                  <a:pt x="3098" y="70"/>
                </a:lnTo>
                <a:lnTo>
                  <a:pt x="3106" y="80"/>
                </a:lnTo>
                <a:lnTo>
                  <a:pt x="3110" y="94"/>
                </a:lnTo>
                <a:lnTo>
                  <a:pt x="3116" y="118"/>
                </a:lnTo>
                <a:lnTo>
                  <a:pt x="3118" y="144"/>
                </a:lnTo>
                <a:lnTo>
                  <a:pt x="3118" y="144"/>
                </a:lnTo>
                <a:lnTo>
                  <a:pt x="3118" y="164"/>
                </a:lnTo>
                <a:lnTo>
                  <a:pt x="3114" y="182"/>
                </a:lnTo>
                <a:lnTo>
                  <a:pt x="3110" y="198"/>
                </a:lnTo>
                <a:lnTo>
                  <a:pt x="3102" y="212"/>
                </a:lnTo>
                <a:lnTo>
                  <a:pt x="3094" y="226"/>
                </a:lnTo>
                <a:lnTo>
                  <a:pt x="3086" y="236"/>
                </a:lnTo>
                <a:lnTo>
                  <a:pt x="3076" y="246"/>
                </a:lnTo>
                <a:lnTo>
                  <a:pt x="3068" y="254"/>
                </a:lnTo>
                <a:lnTo>
                  <a:pt x="3048" y="266"/>
                </a:lnTo>
                <a:lnTo>
                  <a:pt x="3032" y="274"/>
                </a:lnTo>
                <a:lnTo>
                  <a:pt x="3016" y="278"/>
                </a:lnTo>
                <a:lnTo>
                  <a:pt x="3148" y="490"/>
                </a:lnTo>
                <a:lnTo>
                  <a:pt x="2882" y="490"/>
                </a:lnTo>
                <a:lnTo>
                  <a:pt x="2824" y="350"/>
                </a:lnTo>
                <a:lnTo>
                  <a:pt x="2824" y="490"/>
                </a:lnTo>
                <a:lnTo>
                  <a:pt x="2595" y="490"/>
                </a:lnTo>
                <a:lnTo>
                  <a:pt x="2595" y="0"/>
                </a:lnTo>
                <a:close/>
                <a:moveTo>
                  <a:pt x="2820" y="94"/>
                </a:moveTo>
                <a:lnTo>
                  <a:pt x="2820" y="210"/>
                </a:lnTo>
                <a:lnTo>
                  <a:pt x="2848" y="210"/>
                </a:lnTo>
                <a:lnTo>
                  <a:pt x="2848" y="210"/>
                </a:lnTo>
                <a:lnTo>
                  <a:pt x="2860" y="208"/>
                </a:lnTo>
                <a:lnTo>
                  <a:pt x="2868" y="206"/>
                </a:lnTo>
                <a:lnTo>
                  <a:pt x="2876" y="204"/>
                </a:lnTo>
                <a:lnTo>
                  <a:pt x="2882" y="200"/>
                </a:lnTo>
                <a:lnTo>
                  <a:pt x="2892" y="190"/>
                </a:lnTo>
                <a:lnTo>
                  <a:pt x="2898" y="178"/>
                </a:lnTo>
                <a:lnTo>
                  <a:pt x="2898" y="178"/>
                </a:lnTo>
                <a:lnTo>
                  <a:pt x="2902" y="168"/>
                </a:lnTo>
                <a:lnTo>
                  <a:pt x="2904" y="154"/>
                </a:lnTo>
                <a:lnTo>
                  <a:pt x="2902" y="138"/>
                </a:lnTo>
                <a:lnTo>
                  <a:pt x="2898" y="120"/>
                </a:lnTo>
                <a:lnTo>
                  <a:pt x="2898" y="120"/>
                </a:lnTo>
                <a:lnTo>
                  <a:pt x="2892" y="112"/>
                </a:lnTo>
                <a:lnTo>
                  <a:pt x="2884" y="102"/>
                </a:lnTo>
                <a:lnTo>
                  <a:pt x="2878" y="98"/>
                </a:lnTo>
                <a:lnTo>
                  <a:pt x="2870" y="96"/>
                </a:lnTo>
                <a:lnTo>
                  <a:pt x="2860" y="94"/>
                </a:lnTo>
                <a:lnTo>
                  <a:pt x="2848" y="94"/>
                </a:lnTo>
                <a:lnTo>
                  <a:pt x="2820" y="94"/>
                </a:lnTo>
                <a:close/>
                <a:moveTo>
                  <a:pt x="350" y="490"/>
                </a:moveTo>
                <a:lnTo>
                  <a:pt x="350" y="354"/>
                </a:lnTo>
                <a:lnTo>
                  <a:pt x="244" y="354"/>
                </a:lnTo>
                <a:lnTo>
                  <a:pt x="244" y="0"/>
                </a:lnTo>
                <a:lnTo>
                  <a:pt x="0" y="0"/>
                </a:lnTo>
                <a:lnTo>
                  <a:pt x="0" y="490"/>
                </a:lnTo>
                <a:lnTo>
                  <a:pt x="350" y="490"/>
                </a:lnTo>
                <a:close/>
                <a:moveTo>
                  <a:pt x="386" y="0"/>
                </a:moveTo>
                <a:lnTo>
                  <a:pt x="624" y="0"/>
                </a:lnTo>
                <a:lnTo>
                  <a:pt x="624" y="490"/>
                </a:lnTo>
                <a:lnTo>
                  <a:pt x="386" y="490"/>
                </a:lnTo>
                <a:lnTo>
                  <a:pt x="386" y="0"/>
                </a:lnTo>
                <a:close/>
                <a:moveTo>
                  <a:pt x="1015" y="490"/>
                </a:moveTo>
                <a:lnTo>
                  <a:pt x="1015" y="378"/>
                </a:lnTo>
                <a:lnTo>
                  <a:pt x="908" y="378"/>
                </a:lnTo>
                <a:lnTo>
                  <a:pt x="908" y="288"/>
                </a:lnTo>
                <a:lnTo>
                  <a:pt x="1013" y="288"/>
                </a:lnTo>
                <a:lnTo>
                  <a:pt x="1013" y="190"/>
                </a:lnTo>
                <a:lnTo>
                  <a:pt x="908" y="190"/>
                </a:lnTo>
                <a:lnTo>
                  <a:pt x="908" y="96"/>
                </a:lnTo>
                <a:lnTo>
                  <a:pt x="1015" y="96"/>
                </a:lnTo>
                <a:lnTo>
                  <a:pt x="1015" y="0"/>
                </a:lnTo>
                <a:lnTo>
                  <a:pt x="666" y="0"/>
                </a:lnTo>
                <a:lnTo>
                  <a:pt x="666" y="490"/>
                </a:lnTo>
                <a:lnTo>
                  <a:pt x="1015" y="490"/>
                </a:lnTo>
                <a:close/>
                <a:moveTo>
                  <a:pt x="1929" y="490"/>
                </a:moveTo>
                <a:lnTo>
                  <a:pt x="2171" y="490"/>
                </a:lnTo>
                <a:lnTo>
                  <a:pt x="2171" y="0"/>
                </a:lnTo>
                <a:lnTo>
                  <a:pt x="1929" y="0"/>
                </a:lnTo>
                <a:lnTo>
                  <a:pt x="1929" y="186"/>
                </a:lnTo>
                <a:lnTo>
                  <a:pt x="1851" y="186"/>
                </a:lnTo>
                <a:lnTo>
                  <a:pt x="1851" y="0"/>
                </a:lnTo>
                <a:lnTo>
                  <a:pt x="1603" y="0"/>
                </a:lnTo>
                <a:lnTo>
                  <a:pt x="1603" y="490"/>
                </a:lnTo>
                <a:lnTo>
                  <a:pt x="1851" y="490"/>
                </a:lnTo>
                <a:lnTo>
                  <a:pt x="1851" y="284"/>
                </a:lnTo>
                <a:lnTo>
                  <a:pt x="1929" y="284"/>
                </a:lnTo>
                <a:lnTo>
                  <a:pt x="1929" y="490"/>
                </a:lnTo>
                <a:close/>
                <a:moveTo>
                  <a:pt x="2561" y="490"/>
                </a:moveTo>
                <a:lnTo>
                  <a:pt x="2561" y="378"/>
                </a:lnTo>
                <a:lnTo>
                  <a:pt x="2455" y="378"/>
                </a:lnTo>
                <a:lnTo>
                  <a:pt x="2455" y="288"/>
                </a:lnTo>
                <a:lnTo>
                  <a:pt x="2561" y="288"/>
                </a:lnTo>
                <a:lnTo>
                  <a:pt x="2561" y="190"/>
                </a:lnTo>
                <a:lnTo>
                  <a:pt x="2455" y="190"/>
                </a:lnTo>
                <a:lnTo>
                  <a:pt x="2455" y="96"/>
                </a:lnTo>
                <a:lnTo>
                  <a:pt x="2561" y="96"/>
                </a:lnTo>
                <a:lnTo>
                  <a:pt x="2561" y="0"/>
                </a:lnTo>
                <a:lnTo>
                  <a:pt x="2213" y="0"/>
                </a:lnTo>
                <a:lnTo>
                  <a:pt x="2213" y="490"/>
                </a:lnTo>
                <a:lnTo>
                  <a:pt x="2561" y="490"/>
                </a:lnTo>
                <a:close/>
                <a:moveTo>
                  <a:pt x="1047" y="0"/>
                </a:moveTo>
                <a:lnTo>
                  <a:pt x="1047" y="0"/>
                </a:lnTo>
                <a:lnTo>
                  <a:pt x="1437" y="0"/>
                </a:lnTo>
                <a:lnTo>
                  <a:pt x="1437" y="0"/>
                </a:lnTo>
                <a:lnTo>
                  <a:pt x="1457" y="0"/>
                </a:lnTo>
                <a:lnTo>
                  <a:pt x="1475" y="4"/>
                </a:lnTo>
                <a:lnTo>
                  <a:pt x="1491" y="8"/>
                </a:lnTo>
                <a:lnTo>
                  <a:pt x="1505" y="14"/>
                </a:lnTo>
                <a:lnTo>
                  <a:pt x="1517" y="20"/>
                </a:lnTo>
                <a:lnTo>
                  <a:pt x="1527" y="28"/>
                </a:lnTo>
                <a:lnTo>
                  <a:pt x="1537" y="36"/>
                </a:lnTo>
                <a:lnTo>
                  <a:pt x="1545" y="46"/>
                </a:lnTo>
                <a:lnTo>
                  <a:pt x="1553" y="56"/>
                </a:lnTo>
                <a:lnTo>
                  <a:pt x="1559" y="68"/>
                </a:lnTo>
                <a:lnTo>
                  <a:pt x="1567" y="88"/>
                </a:lnTo>
                <a:lnTo>
                  <a:pt x="1571" y="110"/>
                </a:lnTo>
                <a:lnTo>
                  <a:pt x="1573" y="130"/>
                </a:lnTo>
                <a:lnTo>
                  <a:pt x="1573" y="130"/>
                </a:lnTo>
                <a:lnTo>
                  <a:pt x="1571" y="144"/>
                </a:lnTo>
                <a:lnTo>
                  <a:pt x="1569" y="158"/>
                </a:lnTo>
                <a:lnTo>
                  <a:pt x="1567" y="172"/>
                </a:lnTo>
                <a:lnTo>
                  <a:pt x="1563" y="182"/>
                </a:lnTo>
                <a:lnTo>
                  <a:pt x="1553" y="202"/>
                </a:lnTo>
                <a:lnTo>
                  <a:pt x="1543" y="216"/>
                </a:lnTo>
                <a:lnTo>
                  <a:pt x="1531" y="226"/>
                </a:lnTo>
                <a:lnTo>
                  <a:pt x="1521" y="232"/>
                </a:lnTo>
                <a:lnTo>
                  <a:pt x="1511" y="236"/>
                </a:lnTo>
                <a:lnTo>
                  <a:pt x="1511" y="236"/>
                </a:lnTo>
                <a:lnTo>
                  <a:pt x="1523" y="242"/>
                </a:lnTo>
                <a:lnTo>
                  <a:pt x="1533" y="250"/>
                </a:lnTo>
                <a:lnTo>
                  <a:pt x="1545" y="260"/>
                </a:lnTo>
                <a:lnTo>
                  <a:pt x="1557" y="276"/>
                </a:lnTo>
                <a:lnTo>
                  <a:pt x="1567" y="296"/>
                </a:lnTo>
                <a:lnTo>
                  <a:pt x="1571" y="308"/>
                </a:lnTo>
                <a:lnTo>
                  <a:pt x="1575" y="322"/>
                </a:lnTo>
                <a:lnTo>
                  <a:pt x="1577" y="336"/>
                </a:lnTo>
                <a:lnTo>
                  <a:pt x="1577" y="354"/>
                </a:lnTo>
                <a:lnTo>
                  <a:pt x="1577" y="354"/>
                </a:lnTo>
                <a:lnTo>
                  <a:pt x="1575" y="378"/>
                </a:lnTo>
                <a:lnTo>
                  <a:pt x="1571" y="400"/>
                </a:lnTo>
                <a:lnTo>
                  <a:pt x="1565" y="418"/>
                </a:lnTo>
                <a:lnTo>
                  <a:pt x="1557" y="434"/>
                </a:lnTo>
                <a:lnTo>
                  <a:pt x="1545" y="448"/>
                </a:lnTo>
                <a:lnTo>
                  <a:pt x="1535" y="460"/>
                </a:lnTo>
                <a:lnTo>
                  <a:pt x="1521" y="468"/>
                </a:lnTo>
                <a:lnTo>
                  <a:pt x="1509" y="476"/>
                </a:lnTo>
                <a:lnTo>
                  <a:pt x="1495" y="480"/>
                </a:lnTo>
                <a:lnTo>
                  <a:pt x="1483" y="484"/>
                </a:lnTo>
                <a:lnTo>
                  <a:pt x="1457" y="488"/>
                </a:lnTo>
                <a:lnTo>
                  <a:pt x="1437" y="490"/>
                </a:lnTo>
                <a:lnTo>
                  <a:pt x="1425" y="490"/>
                </a:lnTo>
                <a:lnTo>
                  <a:pt x="1047" y="490"/>
                </a:lnTo>
                <a:lnTo>
                  <a:pt x="1047" y="0"/>
                </a:lnTo>
                <a:close/>
                <a:moveTo>
                  <a:pt x="1281" y="94"/>
                </a:moveTo>
                <a:lnTo>
                  <a:pt x="1281" y="186"/>
                </a:lnTo>
                <a:lnTo>
                  <a:pt x="1313" y="186"/>
                </a:lnTo>
                <a:lnTo>
                  <a:pt x="1313" y="186"/>
                </a:lnTo>
                <a:lnTo>
                  <a:pt x="1325" y="184"/>
                </a:lnTo>
                <a:lnTo>
                  <a:pt x="1335" y="180"/>
                </a:lnTo>
                <a:lnTo>
                  <a:pt x="1343" y="172"/>
                </a:lnTo>
                <a:lnTo>
                  <a:pt x="1349" y="162"/>
                </a:lnTo>
                <a:lnTo>
                  <a:pt x="1349" y="162"/>
                </a:lnTo>
                <a:lnTo>
                  <a:pt x="1353" y="154"/>
                </a:lnTo>
                <a:lnTo>
                  <a:pt x="1355" y="142"/>
                </a:lnTo>
                <a:lnTo>
                  <a:pt x="1353" y="130"/>
                </a:lnTo>
                <a:lnTo>
                  <a:pt x="1349" y="116"/>
                </a:lnTo>
                <a:lnTo>
                  <a:pt x="1349" y="116"/>
                </a:lnTo>
                <a:lnTo>
                  <a:pt x="1345" y="108"/>
                </a:lnTo>
                <a:lnTo>
                  <a:pt x="1339" y="102"/>
                </a:lnTo>
                <a:lnTo>
                  <a:pt x="1335" y="98"/>
                </a:lnTo>
                <a:lnTo>
                  <a:pt x="1329" y="96"/>
                </a:lnTo>
                <a:lnTo>
                  <a:pt x="1319" y="94"/>
                </a:lnTo>
                <a:lnTo>
                  <a:pt x="1313" y="94"/>
                </a:lnTo>
                <a:lnTo>
                  <a:pt x="1281" y="94"/>
                </a:lnTo>
                <a:close/>
                <a:moveTo>
                  <a:pt x="1279" y="292"/>
                </a:moveTo>
                <a:lnTo>
                  <a:pt x="1279" y="392"/>
                </a:lnTo>
                <a:lnTo>
                  <a:pt x="1313" y="392"/>
                </a:lnTo>
                <a:lnTo>
                  <a:pt x="1313" y="392"/>
                </a:lnTo>
                <a:lnTo>
                  <a:pt x="1327" y="390"/>
                </a:lnTo>
                <a:lnTo>
                  <a:pt x="1339" y="384"/>
                </a:lnTo>
                <a:lnTo>
                  <a:pt x="1349" y="376"/>
                </a:lnTo>
                <a:lnTo>
                  <a:pt x="1355" y="366"/>
                </a:lnTo>
                <a:lnTo>
                  <a:pt x="1355" y="366"/>
                </a:lnTo>
                <a:lnTo>
                  <a:pt x="1359" y="356"/>
                </a:lnTo>
                <a:lnTo>
                  <a:pt x="1361" y="344"/>
                </a:lnTo>
                <a:lnTo>
                  <a:pt x="1359" y="330"/>
                </a:lnTo>
                <a:lnTo>
                  <a:pt x="1355" y="316"/>
                </a:lnTo>
                <a:lnTo>
                  <a:pt x="1355" y="316"/>
                </a:lnTo>
                <a:lnTo>
                  <a:pt x="1349" y="306"/>
                </a:lnTo>
                <a:lnTo>
                  <a:pt x="1343" y="300"/>
                </a:lnTo>
                <a:lnTo>
                  <a:pt x="1337" y="296"/>
                </a:lnTo>
                <a:lnTo>
                  <a:pt x="1331" y="294"/>
                </a:lnTo>
                <a:lnTo>
                  <a:pt x="1319" y="292"/>
                </a:lnTo>
                <a:lnTo>
                  <a:pt x="1313" y="292"/>
                </a:lnTo>
                <a:lnTo>
                  <a:pt x="1279" y="2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"/>
          </p:nvPr>
        </p:nvSpPr>
        <p:spPr>
          <a:xfrm>
            <a:off x="3850443" y="9655134"/>
            <a:ext cx="2945659" cy="2730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F8B00-43B4-4DE8-B349-C55286E33E0D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‹N°›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4D0CEB30-0FED-4688-AC7E-5BF8CAEAB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8874952"/>
            <a:ext cx="6797675" cy="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84597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3121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3121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8FD5730-F0AC-4791-94EF-7DAA6C8616E1}" type="datetime1">
              <a:rPr lang="de-DE" smtClean="0"/>
              <a:t>09.02.2023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508000"/>
            <a:ext cx="5956300" cy="33512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053877"/>
            <a:ext cx="5438140" cy="544488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655134"/>
            <a:ext cx="2945659" cy="2730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655134"/>
            <a:ext cx="2945659" cy="2730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4526447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171450" indent="-171450" algn="l" rtl="0" eaLnBrk="0" fontAlgn="base" hangingPunct="0">
      <a:lnSpc>
        <a:spcPts val="1400"/>
      </a:lnSpc>
      <a:spcBef>
        <a:spcPts val="600"/>
      </a:spcBef>
      <a:spcAft>
        <a:spcPct val="0"/>
      </a:spcAft>
      <a:buSzPct val="70000"/>
      <a:buFontTx/>
      <a:buBlip>
        <a:blip r:embed="rId2"/>
      </a:buBlip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96000" indent="-171450" algn="l" rtl="0" eaLnBrk="0" fontAlgn="base" hangingPunct="0">
      <a:lnSpc>
        <a:spcPts val="1400"/>
      </a:lnSpc>
      <a:spcBef>
        <a:spcPts val="600"/>
      </a:spcBef>
      <a:spcAft>
        <a:spcPct val="0"/>
      </a:spcAft>
      <a:buSzPct val="70000"/>
      <a:buFontTx/>
      <a:buBlip>
        <a:blip r:embed="rId2"/>
      </a:buBlip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567450" indent="-171450" algn="l" rtl="0" eaLnBrk="0" fontAlgn="base" hangingPunct="0">
      <a:lnSpc>
        <a:spcPts val="1400"/>
      </a:lnSpc>
      <a:spcBef>
        <a:spcPts val="600"/>
      </a:spcBef>
      <a:spcAft>
        <a:spcPct val="0"/>
      </a:spcAft>
      <a:buSzPct val="70000"/>
      <a:buFontTx/>
      <a:buBlip>
        <a:blip r:embed="rId2"/>
      </a:buBlip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783450" indent="-171450" algn="l" rtl="0" eaLnBrk="0" fontAlgn="base" hangingPunct="0">
      <a:lnSpc>
        <a:spcPts val="1400"/>
      </a:lnSpc>
      <a:spcBef>
        <a:spcPts val="600"/>
      </a:spcBef>
      <a:spcAft>
        <a:spcPct val="0"/>
      </a:spcAft>
      <a:buSzPct val="70000"/>
      <a:buFontTx/>
      <a:buBlip>
        <a:blip r:embed="rId2"/>
      </a:buBlip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99450" indent="-171450" algn="l" rtl="0" eaLnBrk="0" fontAlgn="base" hangingPunct="0">
      <a:lnSpc>
        <a:spcPts val="1400"/>
      </a:lnSpc>
      <a:spcBef>
        <a:spcPts val="600"/>
      </a:spcBef>
      <a:spcAft>
        <a:spcPct val="0"/>
      </a:spcAft>
      <a:buSzPct val="70000"/>
      <a:buFontTx/>
      <a:buBlip>
        <a:blip r:embed="rId2"/>
      </a:buBlip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1753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CC4CEE58-8787-4E58-BEA4-3BAC07FA7175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8149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CC4CEE58-8787-4E58-BEA4-3BAC07FA7175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69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CC4CEE58-8787-4E58-BEA4-3BAC07FA7175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4457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187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5217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8519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7126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442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851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188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80BBC51-71DC-455C-B8C6-D48FA38A1C62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799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701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4928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9743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0406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383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947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89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58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893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4756A31-2351-4070-A988-DB73D5774D16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06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1C33D98C-DCC7-43B6-9ED6-E5D8039E05B2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5911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775033-B129-4C23-908B-5F0483A12F3B}" type="slidenum">
              <a:rPr lang="de-DE" sz="1300" b="0">
                <a:solidFill>
                  <a:schemeClr val="bg2"/>
                </a:solidFill>
                <a:latin typeface="Arial Black" pitchFamily="34" charset="0"/>
              </a:rPr>
              <a:pPr eaLnBrk="1" hangingPunct="1"/>
              <a:t>72</a:t>
            </a:fld>
            <a:endParaRPr lang="de-DE" sz="13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000" b="0">
                <a:solidFill>
                  <a:schemeClr val="bg2"/>
                </a:solidFill>
                <a:latin typeface="Arial Black" pitchFamily="34" charset="0"/>
              </a:rPr>
              <a:t>XX.XX.XXXX</a:t>
            </a:r>
            <a:endParaRPr lang="de-DE" sz="10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600" b="0">
                <a:solidFill>
                  <a:schemeClr val="bg2"/>
                </a:solidFill>
                <a:latin typeface="Arial Black" pitchFamily="34" charset="0"/>
              </a:rPr>
              <a:t>Titre de la présentation</a:t>
            </a:r>
          </a:p>
        </p:txBody>
      </p:sp>
      <p:sp>
        <p:nvSpPr>
          <p:cNvPr id="1515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225" y="944563"/>
            <a:ext cx="6694488" cy="3767137"/>
          </a:xfrm>
          <a:ln w="12700" cap="flat"/>
        </p:spPr>
      </p:sp>
      <p:sp>
        <p:nvSpPr>
          <p:cNvPr id="151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490" y="5127360"/>
            <a:ext cx="4938902" cy="4244656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3" tIns="44448" rIns="90483" bIns="44448"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945217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775033-B129-4C23-908B-5F0483A12F3B}" type="slidenum">
              <a:rPr lang="de-DE" sz="1300" b="0">
                <a:solidFill>
                  <a:schemeClr val="bg2"/>
                </a:solidFill>
                <a:latin typeface="Arial Black" pitchFamily="34" charset="0"/>
              </a:rPr>
              <a:pPr eaLnBrk="1" hangingPunct="1"/>
              <a:t>74</a:t>
            </a:fld>
            <a:endParaRPr lang="de-DE" sz="13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000" b="0">
                <a:solidFill>
                  <a:schemeClr val="bg2"/>
                </a:solidFill>
                <a:latin typeface="Arial Black" pitchFamily="34" charset="0"/>
              </a:rPr>
              <a:t>XX.XX.XXXX</a:t>
            </a:r>
            <a:endParaRPr lang="de-DE" sz="10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600" b="0">
                <a:solidFill>
                  <a:schemeClr val="bg2"/>
                </a:solidFill>
                <a:latin typeface="Arial Black" pitchFamily="34" charset="0"/>
              </a:rPr>
              <a:t>Titre de la présentation</a:t>
            </a:r>
          </a:p>
        </p:txBody>
      </p:sp>
      <p:sp>
        <p:nvSpPr>
          <p:cNvPr id="1515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225" y="944563"/>
            <a:ext cx="6694488" cy="3767137"/>
          </a:xfrm>
          <a:ln w="12700" cap="flat"/>
        </p:spPr>
      </p:sp>
      <p:sp>
        <p:nvSpPr>
          <p:cNvPr id="151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490" y="5127360"/>
            <a:ext cx="4938902" cy="4244656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3" tIns="44448" rIns="90483" bIns="44448"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3497542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775033-B129-4C23-908B-5F0483A12F3B}" type="slidenum">
              <a:rPr lang="de-DE" sz="1300" b="0">
                <a:solidFill>
                  <a:schemeClr val="bg2"/>
                </a:solidFill>
                <a:latin typeface="Arial Black" pitchFamily="34" charset="0"/>
              </a:rPr>
              <a:pPr eaLnBrk="1" hangingPunct="1"/>
              <a:t>75</a:t>
            </a:fld>
            <a:endParaRPr lang="de-DE" sz="13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000" b="0">
                <a:solidFill>
                  <a:schemeClr val="bg2"/>
                </a:solidFill>
                <a:latin typeface="Arial Black" pitchFamily="34" charset="0"/>
              </a:rPr>
              <a:t>XX.XX.XXXX</a:t>
            </a:r>
            <a:endParaRPr lang="de-DE" sz="10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600" b="0">
                <a:solidFill>
                  <a:schemeClr val="bg2"/>
                </a:solidFill>
                <a:latin typeface="Arial Black" pitchFamily="34" charset="0"/>
              </a:rPr>
              <a:t>Titre de la présentation</a:t>
            </a:r>
          </a:p>
        </p:txBody>
      </p:sp>
      <p:sp>
        <p:nvSpPr>
          <p:cNvPr id="1515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225" y="944563"/>
            <a:ext cx="6694488" cy="3767137"/>
          </a:xfrm>
          <a:ln w="12700" cap="flat"/>
        </p:spPr>
      </p:sp>
      <p:sp>
        <p:nvSpPr>
          <p:cNvPr id="151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490" y="5127360"/>
            <a:ext cx="4938902" cy="4244656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3" tIns="44448" rIns="90483" bIns="44448"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157266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775033-B129-4C23-908B-5F0483A12F3B}" type="slidenum">
              <a:rPr lang="de-DE" sz="1300" b="0">
                <a:solidFill>
                  <a:schemeClr val="bg2"/>
                </a:solidFill>
                <a:latin typeface="Arial Black" pitchFamily="34" charset="0"/>
              </a:rPr>
              <a:pPr eaLnBrk="1" hangingPunct="1"/>
              <a:t>77</a:t>
            </a:fld>
            <a:endParaRPr lang="de-DE" sz="13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000" b="0">
                <a:solidFill>
                  <a:schemeClr val="bg2"/>
                </a:solidFill>
                <a:latin typeface="Arial Black" pitchFamily="34" charset="0"/>
              </a:rPr>
              <a:t>XX.XX.XXXX</a:t>
            </a:r>
            <a:endParaRPr lang="de-DE" sz="10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600" b="0">
                <a:solidFill>
                  <a:schemeClr val="bg2"/>
                </a:solidFill>
                <a:latin typeface="Arial Black" pitchFamily="34" charset="0"/>
              </a:rPr>
              <a:t>Titre de la présentation</a:t>
            </a:r>
          </a:p>
        </p:txBody>
      </p:sp>
      <p:sp>
        <p:nvSpPr>
          <p:cNvPr id="1515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225" y="944563"/>
            <a:ext cx="6694488" cy="3767137"/>
          </a:xfrm>
          <a:ln w="12700" cap="flat"/>
        </p:spPr>
      </p:sp>
      <p:sp>
        <p:nvSpPr>
          <p:cNvPr id="151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490" y="5127360"/>
            <a:ext cx="4938902" cy="4244656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3" tIns="44448" rIns="90483" bIns="44448"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7199128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775033-B129-4C23-908B-5F0483A12F3B}" type="slidenum">
              <a:rPr lang="de-DE" sz="1300" b="0">
                <a:solidFill>
                  <a:schemeClr val="bg2"/>
                </a:solidFill>
                <a:latin typeface="Arial Black" pitchFamily="34" charset="0"/>
              </a:rPr>
              <a:pPr eaLnBrk="1" hangingPunct="1"/>
              <a:t>78</a:t>
            </a:fld>
            <a:endParaRPr lang="de-DE" sz="13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000" b="0">
                <a:solidFill>
                  <a:schemeClr val="bg2"/>
                </a:solidFill>
                <a:latin typeface="Arial Black" pitchFamily="34" charset="0"/>
              </a:rPr>
              <a:t>XX.XX.XXXX</a:t>
            </a:r>
            <a:endParaRPr lang="de-DE" sz="10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600" b="0">
                <a:solidFill>
                  <a:schemeClr val="bg2"/>
                </a:solidFill>
                <a:latin typeface="Arial Black" pitchFamily="34" charset="0"/>
              </a:rPr>
              <a:t>Titre de la présentation</a:t>
            </a:r>
          </a:p>
        </p:txBody>
      </p:sp>
      <p:sp>
        <p:nvSpPr>
          <p:cNvPr id="1515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225" y="944563"/>
            <a:ext cx="6694488" cy="3767137"/>
          </a:xfrm>
          <a:ln w="12700" cap="flat"/>
        </p:spPr>
      </p:sp>
      <p:sp>
        <p:nvSpPr>
          <p:cNvPr id="151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490" y="5127360"/>
            <a:ext cx="4938902" cy="4244656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3" tIns="44448" rIns="90483" bIns="44448"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187248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775033-B129-4C23-908B-5F0483A12F3B}" type="slidenum">
              <a:rPr lang="de-DE" sz="1300" b="0">
                <a:solidFill>
                  <a:schemeClr val="bg2"/>
                </a:solidFill>
                <a:latin typeface="Arial Black" pitchFamily="34" charset="0"/>
              </a:rPr>
              <a:pPr eaLnBrk="1" hangingPunct="1"/>
              <a:t>79</a:t>
            </a:fld>
            <a:endParaRPr lang="de-DE" sz="13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000" b="0">
                <a:solidFill>
                  <a:schemeClr val="bg2"/>
                </a:solidFill>
                <a:latin typeface="Arial Black" pitchFamily="34" charset="0"/>
              </a:rPr>
              <a:t>XX.XX.XXXX</a:t>
            </a:r>
            <a:endParaRPr lang="de-DE" sz="10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600" b="0">
                <a:solidFill>
                  <a:schemeClr val="bg2"/>
                </a:solidFill>
                <a:latin typeface="Arial Black" pitchFamily="34" charset="0"/>
              </a:rPr>
              <a:t>Titre de la présentation</a:t>
            </a:r>
          </a:p>
        </p:txBody>
      </p:sp>
      <p:sp>
        <p:nvSpPr>
          <p:cNvPr id="1515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225" y="944563"/>
            <a:ext cx="6694488" cy="3767137"/>
          </a:xfrm>
          <a:ln w="12700" cap="flat"/>
        </p:spPr>
      </p:sp>
      <p:sp>
        <p:nvSpPr>
          <p:cNvPr id="151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490" y="5127360"/>
            <a:ext cx="4938902" cy="4244656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3" tIns="44448" rIns="90483" bIns="44448"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931064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1816905-C832-4311-9D9B-621BB237B1D4}" type="slidenum">
              <a:rPr lang="de-DE" sz="1300" b="0">
                <a:solidFill>
                  <a:schemeClr val="bg2"/>
                </a:solidFill>
                <a:latin typeface="Arial Black" pitchFamily="34" charset="0"/>
              </a:rPr>
              <a:pPr eaLnBrk="1" hangingPunct="1"/>
              <a:t>81</a:t>
            </a:fld>
            <a:endParaRPr lang="de-DE" sz="13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000" b="0">
                <a:solidFill>
                  <a:schemeClr val="bg2"/>
                </a:solidFill>
                <a:latin typeface="Arial Black" pitchFamily="34" charset="0"/>
              </a:rPr>
              <a:t>XX.XX.XXXX</a:t>
            </a:r>
            <a:endParaRPr lang="de-DE" sz="10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600" b="0">
                <a:solidFill>
                  <a:schemeClr val="bg2"/>
                </a:solidFill>
                <a:latin typeface="Arial Black" pitchFamily="34" charset="0"/>
              </a:rPr>
              <a:t>Titre de la présentation</a:t>
            </a:r>
          </a:p>
        </p:txBody>
      </p:sp>
      <p:sp>
        <p:nvSpPr>
          <p:cNvPr id="152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225" y="944563"/>
            <a:ext cx="6694488" cy="3767137"/>
          </a:xfrm>
          <a:ln w="12700" cap="flat"/>
        </p:spPr>
      </p:sp>
      <p:sp>
        <p:nvSpPr>
          <p:cNvPr id="1525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490" y="5127360"/>
            <a:ext cx="4938902" cy="4244656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3" tIns="44448" rIns="90483" bIns="44448"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593579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62013" y="923925"/>
            <a:ext cx="8462963" cy="4760913"/>
          </a:xfrm>
          <a:ln/>
        </p:spPr>
      </p:sp>
      <p:sp>
        <p:nvSpPr>
          <p:cNvPr id="156675" name="Espace réservé des commentair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r-FR" smtClean="0"/>
          </a:p>
        </p:txBody>
      </p:sp>
      <p:sp>
        <p:nvSpPr>
          <p:cNvPr id="15667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B1AE417-83E3-4D4A-AC16-DEBC33F39180}" type="slidenum">
              <a:rPr lang="de-DE" sz="1300" b="0">
                <a:solidFill>
                  <a:schemeClr val="bg2"/>
                </a:solidFill>
                <a:latin typeface="Arial Black" pitchFamily="34" charset="0"/>
              </a:rPr>
              <a:pPr eaLnBrk="1" hangingPunct="1"/>
              <a:t>89</a:t>
            </a:fld>
            <a:endParaRPr lang="de-DE" sz="13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6677" name="Espace réservé de la date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000" b="0">
                <a:solidFill>
                  <a:schemeClr val="bg2"/>
                </a:solidFill>
                <a:latin typeface="Arial Black" pitchFamily="34" charset="0"/>
              </a:rPr>
              <a:t>XX.XX.XXXX</a:t>
            </a:r>
            <a:endParaRPr lang="de-DE" sz="1000" b="0">
              <a:solidFill>
                <a:schemeClr val="bg2"/>
              </a:solidFill>
              <a:latin typeface="Arial Black" pitchFamily="34" charset="0"/>
            </a:endParaRPr>
          </a:p>
        </p:txBody>
      </p:sp>
      <p:sp>
        <p:nvSpPr>
          <p:cNvPr id="156678" name="Espace réservé du pied de page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16798" indent="-275692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02766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543873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1984980" indent="-220553" defTabSz="912846" eaLnBrk="0" hangingPunct="0"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42608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867193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308299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749406" indent="-220553" algn="ctr" defTabSz="912846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1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600" b="0">
                <a:solidFill>
                  <a:schemeClr val="bg2"/>
                </a:solidFill>
                <a:latin typeface="Arial Black" pitchFamily="34" charset="0"/>
              </a:rPr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05643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D40501C0-BECF-4828-83F9-60463351FC9C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9386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2D2B7F48-F3F1-4222-895E-C3BA89E3368E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726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FA7F779A-9F96-4797-A473-6585FC0D4D38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091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FA7F779A-9F96-4797-A473-6585FC0D4D38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238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CC4CEE58-8787-4E58-BEA4-3BAC07FA7175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355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0688" y="508000"/>
            <a:ext cx="595630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269ED5-7F48-4FD3-9999-A47DFD9AF83F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CC4CEE58-8787-4E58-BEA4-3BAC07FA7175}" type="datetime1">
              <a:rPr lang="de-DE" smtClean="0"/>
              <a:t>09.02.2023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828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2250" y="2780928"/>
            <a:ext cx="7060623" cy="387798"/>
          </a:xfrm>
        </p:spPr>
        <p:txBody>
          <a:bodyPr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presentation title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250" y="3252463"/>
            <a:ext cx="7060623" cy="387798"/>
          </a:xfrm>
        </p:spPr>
        <p:txBody>
          <a:bodyPr anchor="ctr" anchorCtr="0"/>
          <a:lstStyle>
            <a:lvl1pPr marL="0" indent="0" algn="l">
              <a:buFontTx/>
              <a:buNone/>
              <a:defRPr lang="en-US" sz="1600" kern="1200" baseline="0" dirty="0" smtClean="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subtitle</a:t>
            </a:r>
          </a:p>
        </p:txBody>
      </p:sp>
      <p:cxnSp>
        <p:nvCxnSpPr>
          <p:cNvPr id="6" name="Straight Connector 8"/>
          <p:cNvCxnSpPr/>
          <p:nvPr userDrawn="1"/>
        </p:nvCxnSpPr>
        <p:spPr>
          <a:xfrm>
            <a:off x="0" y="3717032"/>
            <a:ext cx="12192000" cy="0"/>
          </a:xfrm>
          <a:prstGeom prst="line">
            <a:avLst/>
          </a:prstGeom>
          <a:ln w="720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7992180" y="3976737"/>
            <a:ext cx="3442112" cy="460800"/>
          </a:xfrm>
          <a:custGeom>
            <a:avLst/>
            <a:gdLst>
              <a:gd name="T0" fmla="*/ 3556 w 3704"/>
              <a:gd name="T1" fmla="*/ 4 h 490"/>
              <a:gd name="T2" fmla="*/ 3628 w 3704"/>
              <a:gd name="T3" fmla="*/ 36 h 490"/>
              <a:gd name="T4" fmla="*/ 3664 w 3704"/>
              <a:gd name="T5" fmla="*/ 94 h 490"/>
              <a:gd name="T6" fmla="*/ 3670 w 3704"/>
              <a:gd name="T7" fmla="*/ 182 h 490"/>
              <a:gd name="T8" fmla="*/ 3632 w 3704"/>
              <a:gd name="T9" fmla="*/ 246 h 490"/>
              <a:gd name="T10" fmla="*/ 3704 w 3704"/>
              <a:gd name="T11" fmla="*/ 490 h 490"/>
              <a:gd name="T12" fmla="*/ 3150 w 3704"/>
              <a:gd name="T13" fmla="*/ 0 h 490"/>
              <a:gd name="T14" fmla="*/ 3414 w 3704"/>
              <a:gd name="T15" fmla="*/ 208 h 490"/>
              <a:gd name="T16" fmla="*/ 3454 w 3704"/>
              <a:gd name="T17" fmla="*/ 178 h 490"/>
              <a:gd name="T18" fmla="*/ 3454 w 3704"/>
              <a:gd name="T19" fmla="*/ 120 h 490"/>
              <a:gd name="T20" fmla="*/ 3424 w 3704"/>
              <a:gd name="T21" fmla="*/ 96 h 490"/>
              <a:gd name="T22" fmla="*/ 2960 w 3704"/>
              <a:gd name="T23" fmla="*/ 0 h 490"/>
              <a:gd name="T24" fmla="*/ 3034 w 3704"/>
              <a:gd name="T25" fmla="*/ 12 h 490"/>
              <a:gd name="T26" fmla="*/ 3092 w 3704"/>
              <a:gd name="T27" fmla="*/ 58 h 490"/>
              <a:gd name="T28" fmla="*/ 3118 w 3704"/>
              <a:gd name="T29" fmla="*/ 144 h 490"/>
              <a:gd name="T30" fmla="*/ 3102 w 3704"/>
              <a:gd name="T31" fmla="*/ 212 h 490"/>
              <a:gd name="T32" fmla="*/ 3048 w 3704"/>
              <a:gd name="T33" fmla="*/ 266 h 490"/>
              <a:gd name="T34" fmla="*/ 2824 w 3704"/>
              <a:gd name="T35" fmla="*/ 350 h 490"/>
              <a:gd name="T36" fmla="*/ 2820 w 3704"/>
              <a:gd name="T37" fmla="*/ 210 h 490"/>
              <a:gd name="T38" fmla="*/ 2876 w 3704"/>
              <a:gd name="T39" fmla="*/ 204 h 490"/>
              <a:gd name="T40" fmla="*/ 2902 w 3704"/>
              <a:gd name="T41" fmla="*/ 168 h 490"/>
              <a:gd name="T42" fmla="*/ 2892 w 3704"/>
              <a:gd name="T43" fmla="*/ 112 h 490"/>
              <a:gd name="T44" fmla="*/ 2848 w 3704"/>
              <a:gd name="T45" fmla="*/ 94 h 490"/>
              <a:gd name="T46" fmla="*/ 244 w 3704"/>
              <a:gd name="T47" fmla="*/ 0 h 490"/>
              <a:gd name="T48" fmla="*/ 624 w 3704"/>
              <a:gd name="T49" fmla="*/ 0 h 490"/>
              <a:gd name="T50" fmla="*/ 1015 w 3704"/>
              <a:gd name="T51" fmla="*/ 378 h 490"/>
              <a:gd name="T52" fmla="*/ 908 w 3704"/>
              <a:gd name="T53" fmla="*/ 190 h 490"/>
              <a:gd name="T54" fmla="*/ 666 w 3704"/>
              <a:gd name="T55" fmla="*/ 490 h 490"/>
              <a:gd name="T56" fmla="*/ 1929 w 3704"/>
              <a:gd name="T57" fmla="*/ 0 h 490"/>
              <a:gd name="T58" fmla="*/ 1603 w 3704"/>
              <a:gd name="T59" fmla="*/ 490 h 490"/>
              <a:gd name="T60" fmla="*/ 2561 w 3704"/>
              <a:gd name="T61" fmla="*/ 490 h 490"/>
              <a:gd name="T62" fmla="*/ 2561 w 3704"/>
              <a:gd name="T63" fmla="*/ 190 h 490"/>
              <a:gd name="T64" fmla="*/ 2213 w 3704"/>
              <a:gd name="T65" fmla="*/ 0 h 490"/>
              <a:gd name="T66" fmla="*/ 1437 w 3704"/>
              <a:gd name="T67" fmla="*/ 0 h 490"/>
              <a:gd name="T68" fmla="*/ 1505 w 3704"/>
              <a:gd name="T69" fmla="*/ 14 h 490"/>
              <a:gd name="T70" fmla="*/ 1553 w 3704"/>
              <a:gd name="T71" fmla="*/ 56 h 490"/>
              <a:gd name="T72" fmla="*/ 1573 w 3704"/>
              <a:gd name="T73" fmla="*/ 130 h 490"/>
              <a:gd name="T74" fmla="*/ 1553 w 3704"/>
              <a:gd name="T75" fmla="*/ 202 h 490"/>
              <a:gd name="T76" fmla="*/ 1511 w 3704"/>
              <a:gd name="T77" fmla="*/ 236 h 490"/>
              <a:gd name="T78" fmla="*/ 1567 w 3704"/>
              <a:gd name="T79" fmla="*/ 296 h 490"/>
              <a:gd name="T80" fmla="*/ 1577 w 3704"/>
              <a:gd name="T81" fmla="*/ 354 h 490"/>
              <a:gd name="T82" fmla="*/ 1545 w 3704"/>
              <a:gd name="T83" fmla="*/ 448 h 490"/>
              <a:gd name="T84" fmla="*/ 1483 w 3704"/>
              <a:gd name="T85" fmla="*/ 484 h 490"/>
              <a:gd name="T86" fmla="*/ 1047 w 3704"/>
              <a:gd name="T87" fmla="*/ 0 h 490"/>
              <a:gd name="T88" fmla="*/ 1325 w 3704"/>
              <a:gd name="T89" fmla="*/ 184 h 490"/>
              <a:gd name="T90" fmla="*/ 1353 w 3704"/>
              <a:gd name="T91" fmla="*/ 154 h 490"/>
              <a:gd name="T92" fmla="*/ 1345 w 3704"/>
              <a:gd name="T93" fmla="*/ 108 h 490"/>
              <a:gd name="T94" fmla="*/ 1313 w 3704"/>
              <a:gd name="T95" fmla="*/ 94 h 490"/>
              <a:gd name="T96" fmla="*/ 1313 w 3704"/>
              <a:gd name="T97" fmla="*/ 392 h 490"/>
              <a:gd name="T98" fmla="*/ 1355 w 3704"/>
              <a:gd name="T99" fmla="*/ 366 h 490"/>
              <a:gd name="T100" fmla="*/ 1355 w 3704"/>
              <a:gd name="T101" fmla="*/ 316 h 490"/>
              <a:gd name="T102" fmla="*/ 1319 w 3704"/>
              <a:gd name="T103" fmla="*/ 292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704" h="490">
                <a:moveTo>
                  <a:pt x="3150" y="0"/>
                </a:moveTo>
                <a:lnTo>
                  <a:pt x="3516" y="0"/>
                </a:lnTo>
                <a:lnTo>
                  <a:pt x="3516" y="0"/>
                </a:lnTo>
                <a:lnTo>
                  <a:pt x="3536" y="0"/>
                </a:lnTo>
                <a:lnTo>
                  <a:pt x="3556" y="4"/>
                </a:lnTo>
                <a:lnTo>
                  <a:pt x="3572" y="8"/>
                </a:lnTo>
                <a:lnTo>
                  <a:pt x="3588" y="12"/>
                </a:lnTo>
                <a:lnTo>
                  <a:pt x="3602" y="20"/>
                </a:lnTo>
                <a:lnTo>
                  <a:pt x="3616" y="28"/>
                </a:lnTo>
                <a:lnTo>
                  <a:pt x="3628" y="36"/>
                </a:lnTo>
                <a:lnTo>
                  <a:pt x="3638" y="46"/>
                </a:lnTo>
                <a:lnTo>
                  <a:pt x="3646" y="58"/>
                </a:lnTo>
                <a:lnTo>
                  <a:pt x="3654" y="70"/>
                </a:lnTo>
                <a:lnTo>
                  <a:pt x="3660" y="80"/>
                </a:lnTo>
                <a:lnTo>
                  <a:pt x="3664" y="94"/>
                </a:lnTo>
                <a:lnTo>
                  <a:pt x="3672" y="118"/>
                </a:lnTo>
                <a:lnTo>
                  <a:pt x="3674" y="144"/>
                </a:lnTo>
                <a:lnTo>
                  <a:pt x="3674" y="144"/>
                </a:lnTo>
                <a:lnTo>
                  <a:pt x="3672" y="164"/>
                </a:lnTo>
                <a:lnTo>
                  <a:pt x="3670" y="182"/>
                </a:lnTo>
                <a:lnTo>
                  <a:pt x="3664" y="198"/>
                </a:lnTo>
                <a:lnTo>
                  <a:pt x="3658" y="212"/>
                </a:lnTo>
                <a:lnTo>
                  <a:pt x="3650" y="226"/>
                </a:lnTo>
                <a:lnTo>
                  <a:pt x="3642" y="236"/>
                </a:lnTo>
                <a:lnTo>
                  <a:pt x="3632" y="246"/>
                </a:lnTo>
                <a:lnTo>
                  <a:pt x="3622" y="254"/>
                </a:lnTo>
                <a:lnTo>
                  <a:pt x="3604" y="266"/>
                </a:lnTo>
                <a:lnTo>
                  <a:pt x="3586" y="274"/>
                </a:lnTo>
                <a:lnTo>
                  <a:pt x="3570" y="278"/>
                </a:lnTo>
                <a:lnTo>
                  <a:pt x="3704" y="490"/>
                </a:lnTo>
                <a:lnTo>
                  <a:pt x="3436" y="490"/>
                </a:lnTo>
                <a:lnTo>
                  <a:pt x="3378" y="350"/>
                </a:lnTo>
                <a:lnTo>
                  <a:pt x="3380" y="490"/>
                </a:lnTo>
                <a:lnTo>
                  <a:pt x="3150" y="490"/>
                </a:lnTo>
                <a:lnTo>
                  <a:pt x="3150" y="0"/>
                </a:lnTo>
                <a:close/>
                <a:moveTo>
                  <a:pt x="3374" y="94"/>
                </a:moveTo>
                <a:lnTo>
                  <a:pt x="3374" y="210"/>
                </a:lnTo>
                <a:lnTo>
                  <a:pt x="3404" y="210"/>
                </a:lnTo>
                <a:lnTo>
                  <a:pt x="3404" y="210"/>
                </a:lnTo>
                <a:lnTo>
                  <a:pt x="3414" y="208"/>
                </a:lnTo>
                <a:lnTo>
                  <a:pt x="3424" y="206"/>
                </a:lnTo>
                <a:lnTo>
                  <a:pt x="3432" y="204"/>
                </a:lnTo>
                <a:lnTo>
                  <a:pt x="3438" y="200"/>
                </a:lnTo>
                <a:lnTo>
                  <a:pt x="3448" y="190"/>
                </a:lnTo>
                <a:lnTo>
                  <a:pt x="3454" y="178"/>
                </a:lnTo>
                <a:lnTo>
                  <a:pt x="3454" y="178"/>
                </a:lnTo>
                <a:lnTo>
                  <a:pt x="3456" y="168"/>
                </a:lnTo>
                <a:lnTo>
                  <a:pt x="3458" y="154"/>
                </a:lnTo>
                <a:lnTo>
                  <a:pt x="3458" y="138"/>
                </a:lnTo>
                <a:lnTo>
                  <a:pt x="3454" y="120"/>
                </a:lnTo>
                <a:lnTo>
                  <a:pt x="3454" y="120"/>
                </a:lnTo>
                <a:lnTo>
                  <a:pt x="3448" y="112"/>
                </a:lnTo>
                <a:lnTo>
                  <a:pt x="3438" y="102"/>
                </a:lnTo>
                <a:lnTo>
                  <a:pt x="3432" y="98"/>
                </a:lnTo>
                <a:lnTo>
                  <a:pt x="3424" y="96"/>
                </a:lnTo>
                <a:lnTo>
                  <a:pt x="3414" y="94"/>
                </a:lnTo>
                <a:lnTo>
                  <a:pt x="3404" y="94"/>
                </a:lnTo>
                <a:lnTo>
                  <a:pt x="3374" y="94"/>
                </a:lnTo>
                <a:close/>
                <a:moveTo>
                  <a:pt x="2595" y="0"/>
                </a:moveTo>
                <a:lnTo>
                  <a:pt x="2960" y="0"/>
                </a:lnTo>
                <a:lnTo>
                  <a:pt x="2960" y="0"/>
                </a:lnTo>
                <a:lnTo>
                  <a:pt x="2982" y="0"/>
                </a:lnTo>
                <a:lnTo>
                  <a:pt x="3000" y="4"/>
                </a:lnTo>
                <a:lnTo>
                  <a:pt x="3018" y="8"/>
                </a:lnTo>
                <a:lnTo>
                  <a:pt x="3034" y="12"/>
                </a:lnTo>
                <a:lnTo>
                  <a:pt x="3048" y="20"/>
                </a:lnTo>
                <a:lnTo>
                  <a:pt x="3060" y="28"/>
                </a:lnTo>
                <a:lnTo>
                  <a:pt x="3072" y="36"/>
                </a:lnTo>
                <a:lnTo>
                  <a:pt x="3082" y="46"/>
                </a:lnTo>
                <a:lnTo>
                  <a:pt x="3092" y="58"/>
                </a:lnTo>
                <a:lnTo>
                  <a:pt x="3098" y="70"/>
                </a:lnTo>
                <a:lnTo>
                  <a:pt x="3106" y="80"/>
                </a:lnTo>
                <a:lnTo>
                  <a:pt x="3110" y="94"/>
                </a:lnTo>
                <a:lnTo>
                  <a:pt x="3116" y="118"/>
                </a:lnTo>
                <a:lnTo>
                  <a:pt x="3118" y="144"/>
                </a:lnTo>
                <a:lnTo>
                  <a:pt x="3118" y="144"/>
                </a:lnTo>
                <a:lnTo>
                  <a:pt x="3118" y="164"/>
                </a:lnTo>
                <a:lnTo>
                  <a:pt x="3114" y="182"/>
                </a:lnTo>
                <a:lnTo>
                  <a:pt x="3110" y="198"/>
                </a:lnTo>
                <a:lnTo>
                  <a:pt x="3102" y="212"/>
                </a:lnTo>
                <a:lnTo>
                  <a:pt x="3094" y="226"/>
                </a:lnTo>
                <a:lnTo>
                  <a:pt x="3086" y="236"/>
                </a:lnTo>
                <a:lnTo>
                  <a:pt x="3076" y="246"/>
                </a:lnTo>
                <a:lnTo>
                  <a:pt x="3068" y="254"/>
                </a:lnTo>
                <a:lnTo>
                  <a:pt x="3048" y="266"/>
                </a:lnTo>
                <a:lnTo>
                  <a:pt x="3032" y="274"/>
                </a:lnTo>
                <a:lnTo>
                  <a:pt x="3016" y="278"/>
                </a:lnTo>
                <a:lnTo>
                  <a:pt x="3148" y="490"/>
                </a:lnTo>
                <a:lnTo>
                  <a:pt x="2882" y="490"/>
                </a:lnTo>
                <a:lnTo>
                  <a:pt x="2824" y="350"/>
                </a:lnTo>
                <a:lnTo>
                  <a:pt x="2824" y="490"/>
                </a:lnTo>
                <a:lnTo>
                  <a:pt x="2595" y="490"/>
                </a:lnTo>
                <a:lnTo>
                  <a:pt x="2595" y="0"/>
                </a:lnTo>
                <a:close/>
                <a:moveTo>
                  <a:pt x="2820" y="94"/>
                </a:moveTo>
                <a:lnTo>
                  <a:pt x="2820" y="210"/>
                </a:lnTo>
                <a:lnTo>
                  <a:pt x="2848" y="210"/>
                </a:lnTo>
                <a:lnTo>
                  <a:pt x="2848" y="210"/>
                </a:lnTo>
                <a:lnTo>
                  <a:pt x="2860" y="208"/>
                </a:lnTo>
                <a:lnTo>
                  <a:pt x="2868" y="206"/>
                </a:lnTo>
                <a:lnTo>
                  <a:pt x="2876" y="204"/>
                </a:lnTo>
                <a:lnTo>
                  <a:pt x="2882" y="200"/>
                </a:lnTo>
                <a:lnTo>
                  <a:pt x="2892" y="190"/>
                </a:lnTo>
                <a:lnTo>
                  <a:pt x="2898" y="178"/>
                </a:lnTo>
                <a:lnTo>
                  <a:pt x="2898" y="178"/>
                </a:lnTo>
                <a:lnTo>
                  <a:pt x="2902" y="168"/>
                </a:lnTo>
                <a:lnTo>
                  <a:pt x="2904" y="154"/>
                </a:lnTo>
                <a:lnTo>
                  <a:pt x="2902" y="138"/>
                </a:lnTo>
                <a:lnTo>
                  <a:pt x="2898" y="120"/>
                </a:lnTo>
                <a:lnTo>
                  <a:pt x="2898" y="120"/>
                </a:lnTo>
                <a:lnTo>
                  <a:pt x="2892" y="112"/>
                </a:lnTo>
                <a:lnTo>
                  <a:pt x="2884" y="102"/>
                </a:lnTo>
                <a:lnTo>
                  <a:pt x="2878" y="98"/>
                </a:lnTo>
                <a:lnTo>
                  <a:pt x="2870" y="96"/>
                </a:lnTo>
                <a:lnTo>
                  <a:pt x="2860" y="94"/>
                </a:lnTo>
                <a:lnTo>
                  <a:pt x="2848" y="94"/>
                </a:lnTo>
                <a:lnTo>
                  <a:pt x="2820" y="94"/>
                </a:lnTo>
                <a:close/>
                <a:moveTo>
                  <a:pt x="350" y="490"/>
                </a:moveTo>
                <a:lnTo>
                  <a:pt x="350" y="354"/>
                </a:lnTo>
                <a:lnTo>
                  <a:pt x="244" y="354"/>
                </a:lnTo>
                <a:lnTo>
                  <a:pt x="244" y="0"/>
                </a:lnTo>
                <a:lnTo>
                  <a:pt x="0" y="0"/>
                </a:lnTo>
                <a:lnTo>
                  <a:pt x="0" y="490"/>
                </a:lnTo>
                <a:lnTo>
                  <a:pt x="350" y="490"/>
                </a:lnTo>
                <a:close/>
                <a:moveTo>
                  <a:pt x="386" y="0"/>
                </a:moveTo>
                <a:lnTo>
                  <a:pt x="624" y="0"/>
                </a:lnTo>
                <a:lnTo>
                  <a:pt x="624" y="490"/>
                </a:lnTo>
                <a:lnTo>
                  <a:pt x="386" y="490"/>
                </a:lnTo>
                <a:lnTo>
                  <a:pt x="386" y="0"/>
                </a:lnTo>
                <a:close/>
                <a:moveTo>
                  <a:pt x="1015" y="490"/>
                </a:moveTo>
                <a:lnTo>
                  <a:pt x="1015" y="378"/>
                </a:lnTo>
                <a:lnTo>
                  <a:pt x="908" y="378"/>
                </a:lnTo>
                <a:lnTo>
                  <a:pt x="908" y="288"/>
                </a:lnTo>
                <a:lnTo>
                  <a:pt x="1013" y="288"/>
                </a:lnTo>
                <a:lnTo>
                  <a:pt x="1013" y="190"/>
                </a:lnTo>
                <a:lnTo>
                  <a:pt x="908" y="190"/>
                </a:lnTo>
                <a:lnTo>
                  <a:pt x="908" y="96"/>
                </a:lnTo>
                <a:lnTo>
                  <a:pt x="1015" y="96"/>
                </a:lnTo>
                <a:lnTo>
                  <a:pt x="1015" y="0"/>
                </a:lnTo>
                <a:lnTo>
                  <a:pt x="666" y="0"/>
                </a:lnTo>
                <a:lnTo>
                  <a:pt x="666" y="490"/>
                </a:lnTo>
                <a:lnTo>
                  <a:pt x="1015" y="490"/>
                </a:lnTo>
                <a:close/>
                <a:moveTo>
                  <a:pt x="1929" y="490"/>
                </a:moveTo>
                <a:lnTo>
                  <a:pt x="2171" y="490"/>
                </a:lnTo>
                <a:lnTo>
                  <a:pt x="2171" y="0"/>
                </a:lnTo>
                <a:lnTo>
                  <a:pt x="1929" y="0"/>
                </a:lnTo>
                <a:lnTo>
                  <a:pt x="1929" y="186"/>
                </a:lnTo>
                <a:lnTo>
                  <a:pt x="1851" y="186"/>
                </a:lnTo>
                <a:lnTo>
                  <a:pt x="1851" y="0"/>
                </a:lnTo>
                <a:lnTo>
                  <a:pt x="1603" y="0"/>
                </a:lnTo>
                <a:lnTo>
                  <a:pt x="1603" y="490"/>
                </a:lnTo>
                <a:lnTo>
                  <a:pt x="1851" y="490"/>
                </a:lnTo>
                <a:lnTo>
                  <a:pt x="1851" y="284"/>
                </a:lnTo>
                <a:lnTo>
                  <a:pt x="1929" y="284"/>
                </a:lnTo>
                <a:lnTo>
                  <a:pt x="1929" y="490"/>
                </a:lnTo>
                <a:close/>
                <a:moveTo>
                  <a:pt x="2561" y="490"/>
                </a:moveTo>
                <a:lnTo>
                  <a:pt x="2561" y="378"/>
                </a:lnTo>
                <a:lnTo>
                  <a:pt x="2455" y="378"/>
                </a:lnTo>
                <a:lnTo>
                  <a:pt x="2455" y="288"/>
                </a:lnTo>
                <a:lnTo>
                  <a:pt x="2561" y="288"/>
                </a:lnTo>
                <a:lnTo>
                  <a:pt x="2561" y="190"/>
                </a:lnTo>
                <a:lnTo>
                  <a:pt x="2455" y="190"/>
                </a:lnTo>
                <a:lnTo>
                  <a:pt x="2455" y="96"/>
                </a:lnTo>
                <a:lnTo>
                  <a:pt x="2561" y="96"/>
                </a:lnTo>
                <a:lnTo>
                  <a:pt x="2561" y="0"/>
                </a:lnTo>
                <a:lnTo>
                  <a:pt x="2213" y="0"/>
                </a:lnTo>
                <a:lnTo>
                  <a:pt x="2213" y="490"/>
                </a:lnTo>
                <a:lnTo>
                  <a:pt x="2561" y="490"/>
                </a:lnTo>
                <a:close/>
                <a:moveTo>
                  <a:pt x="1047" y="0"/>
                </a:moveTo>
                <a:lnTo>
                  <a:pt x="1047" y="0"/>
                </a:lnTo>
                <a:lnTo>
                  <a:pt x="1437" y="0"/>
                </a:lnTo>
                <a:lnTo>
                  <a:pt x="1437" y="0"/>
                </a:lnTo>
                <a:lnTo>
                  <a:pt x="1457" y="0"/>
                </a:lnTo>
                <a:lnTo>
                  <a:pt x="1475" y="4"/>
                </a:lnTo>
                <a:lnTo>
                  <a:pt x="1491" y="8"/>
                </a:lnTo>
                <a:lnTo>
                  <a:pt x="1505" y="14"/>
                </a:lnTo>
                <a:lnTo>
                  <a:pt x="1517" y="20"/>
                </a:lnTo>
                <a:lnTo>
                  <a:pt x="1527" y="28"/>
                </a:lnTo>
                <a:lnTo>
                  <a:pt x="1537" y="36"/>
                </a:lnTo>
                <a:lnTo>
                  <a:pt x="1545" y="46"/>
                </a:lnTo>
                <a:lnTo>
                  <a:pt x="1553" y="56"/>
                </a:lnTo>
                <a:lnTo>
                  <a:pt x="1559" y="68"/>
                </a:lnTo>
                <a:lnTo>
                  <a:pt x="1567" y="88"/>
                </a:lnTo>
                <a:lnTo>
                  <a:pt x="1571" y="110"/>
                </a:lnTo>
                <a:lnTo>
                  <a:pt x="1573" y="130"/>
                </a:lnTo>
                <a:lnTo>
                  <a:pt x="1573" y="130"/>
                </a:lnTo>
                <a:lnTo>
                  <a:pt x="1571" y="144"/>
                </a:lnTo>
                <a:lnTo>
                  <a:pt x="1569" y="158"/>
                </a:lnTo>
                <a:lnTo>
                  <a:pt x="1567" y="172"/>
                </a:lnTo>
                <a:lnTo>
                  <a:pt x="1563" y="182"/>
                </a:lnTo>
                <a:lnTo>
                  <a:pt x="1553" y="202"/>
                </a:lnTo>
                <a:lnTo>
                  <a:pt x="1543" y="216"/>
                </a:lnTo>
                <a:lnTo>
                  <a:pt x="1531" y="226"/>
                </a:lnTo>
                <a:lnTo>
                  <a:pt x="1521" y="232"/>
                </a:lnTo>
                <a:lnTo>
                  <a:pt x="1511" y="236"/>
                </a:lnTo>
                <a:lnTo>
                  <a:pt x="1511" y="236"/>
                </a:lnTo>
                <a:lnTo>
                  <a:pt x="1523" y="242"/>
                </a:lnTo>
                <a:lnTo>
                  <a:pt x="1533" y="250"/>
                </a:lnTo>
                <a:lnTo>
                  <a:pt x="1545" y="260"/>
                </a:lnTo>
                <a:lnTo>
                  <a:pt x="1557" y="276"/>
                </a:lnTo>
                <a:lnTo>
                  <a:pt x="1567" y="296"/>
                </a:lnTo>
                <a:lnTo>
                  <a:pt x="1571" y="308"/>
                </a:lnTo>
                <a:lnTo>
                  <a:pt x="1575" y="322"/>
                </a:lnTo>
                <a:lnTo>
                  <a:pt x="1577" y="336"/>
                </a:lnTo>
                <a:lnTo>
                  <a:pt x="1577" y="354"/>
                </a:lnTo>
                <a:lnTo>
                  <a:pt x="1577" y="354"/>
                </a:lnTo>
                <a:lnTo>
                  <a:pt x="1575" y="378"/>
                </a:lnTo>
                <a:lnTo>
                  <a:pt x="1571" y="400"/>
                </a:lnTo>
                <a:lnTo>
                  <a:pt x="1565" y="418"/>
                </a:lnTo>
                <a:lnTo>
                  <a:pt x="1557" y="434"/>
                </a:lnTo>
                <a:lnTo>
                  <a:pt x="1545" y="448"/>
                </a:lnTo>
                <a:lnTo>
                  <a:pt x="1535" y="460"/>
                </a:lnTo>
                <a:lnTo>
                  <a:pt x="1521" y="468"/>
                </a:lnTo>
                <a:lnTo>
                  <a:pt x="1509" y="476"/>
                </a:lnTo>
                <a:lnTo>
                  <a:pt x="1495" y="480"/>
                </a:lnTo>
                <a:lnTo>
                  <a:pt x="1483" y="484"/>
                </a:lnTo>
                <a:lnTo>
                  <a:pt x="1457" y="488"/>
                </a:lnTo>
                <a:lnTo>
                  <a:pt x="1437" y="490"/>
                </a:lnTo>
                <a:lnTo>
                  <a:pt x="1425" y="490"/>
                </a:lnTo>
                <a:lnTo>
                  <a:pt x="1047" y="490"/>
                </a:lnTo>
                <a:lnTo>
                  <a:pt x="1047" y="0"/>
                </a:lnTo>
                <a:close/>
                <a:moveTo>
                  <a:pt x="1281" y="94"/>
                </a:moveTo>
                <a:lnTo>
                  <a:pt x="1281" y="186"/>
                </a:lnTo>
                <a:lnTo>
                  <a:pt x="1313" y="186"/>
                </a:lnTo>
                <a:lnTo>
                  <a:pt x="1313" y="186"/>
                </a:lnTo>
                <a:lnTo>
                  <a:pt x="1325" y="184"/>
                </a:lnTo>
                <a:lnTo>
                  <a:pt x="1335" y="180"/>
                </a:lnTo>
                <a:lnTo>
                  <a:pt x="1343" y="172"/>
                </a:lnTo>
                <a:lnTo>
                  <a:pt x="1349" y="162"/>
                </a:lnTo>
                <a:lnTo>
                  <a:pt x="1349" y="162"/>
                </a:lnTo>
                <a:lnTo>
                  <a:pt x="1353" y="154"/>
                </a:lnTo>
                <a:lnTo>
                  <a:pt x="1355" y="142"/>
                </a:lnTo>
                <a:lnTo>
                  <a:pt x="1353" y="130"/>
                </a:lnTo>
                <a:lnTo>
                  <a:pt x="1349" y="116"/>
                </a:lnTo>
                <a:lnTo>
                  <a:pt x="1349" y="116"/>
                </a:lnTo>
                <a:lnTo>
                  <a:pt x="1345" y="108"/>
                </a:lnTo>
                <a:lnTo>
                  <a:pt x="1339" y="102"/>
                </a:lnTo>
                <a:lnTo>
                  <a:pt x="1335" y="98"/>
                </a:lnTo>
                <a:lnTo>
                  <a:pt x="1329" y="96"/>
                </a:lnTo>
                <a:lnTo>
                  <a:pt x="1319" y="94"/>
                </a:lnTo>
                <a:lnTo>
                  <a:pt x="1313" y="94"/>
                </a:lnTo>
                <a:lnTo>
                  <a:pt x="1281" y="94"/>
                </a:lnTo>
                <a:close/>
                <a:moveTo>
                  <a:pt x="1279" y="292"/>
                </a:moveTo>
                <a:lnTo>
                  <a:pt x="1279" y="392"/>
                </a:lnTo>
                <a:lnTo>
                  <a:pt x="1313" y="392"/>
                </a:lnTo>
                <a:lnTo>
                  <a:pt x="1313" y="392"/>
                </a:lnTo>
                <a:lnTo>
                  <a:pt x="1327" y="390"/>
                </a:lnTo>
                <a:lnTo>
                  <a:pt x="1339" y="384"/>
                </a:lnTo>
                <a:lnTo>
                  <a:pt x="1349" y="376"/>
                </a:lnTo>
                <a:lnTo>
                  <a:pt x="1355" y="366"/>
                </a:lnTo>
                <a:lnTo>
                  <a:pt x="1355" y="366"/>
                </a:lnTo>
                <a:lnTo>
                  <a:pt x="1359" y="356"/>
                </a:lnTo>
                <a:lnTo>
                  <a:pt x="1361" y="344"/>
                </a:lnTo>
                <a:lnTo>
                  <a:pt x="1359" y="330"/>
                </a:lnTo>
                <a:lnTo>
                  <a:pt x="1355" y="316"/>
                </a:lnTo>
                <a:lnTo>
                  <a:pt x="1355" y="316"/>
                </a:lnTo>
                <a:lnTo>
                  <a:pt x="1349" y="306"/>
                </a:lnTo>
                <a:lnTo>
                  <a:pt x="1343" y="300"/>
                </a:lnTo>
                <a:lnTo>
                  <a:pt x="1337" y="296"/>
                </a:lnTo>
                <a:lnTo>
                  <a:pt x="1331" y="294"/>
                </a:lnTo>
                <a:lnTo>
                  <a:pt x="1319" y="292"/>
                </a:lnTo>
                <a:lnTo>
                  <a:pt x="1313" y="292"/>
                </a:lnTo>
                <a:lnTo>
                  <a:pt x="1279" y="2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151" y="2360865"/>
            <a:ext cx="2284313" cy="12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49249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icture with 2/3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‹N°›</a:t>
            </a:fld>
            <a:endParaRPr lang="en-GB" noProof="0" dirty="0"/>
          </a:p>
        </p:txBody>
      </p:sp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9895470" y="6309320"/>
            <a:ext cx="1656184" cy="432048"/>
          </a:xfrm>
          <a:prstGeom prst="rect">
            <a:avLst/>
          </a:prstGeom>
          <a:solidFill>
            <a:srgbClr val="C2C0BC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173912" y="1617663"/>
            <a:ext cx="5018088" cy="4624388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FontTx/>
              <a:buNone/>
              <a:defRPr sz="1400"/>
            </a:lvl1pPr>
          </a:lstStyle>
          <a:p>
            <a:endParaRPr lang="de-DE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3898" y="384176"/>
            <a:ext cx="10744202" cy="233363"/>
          </a:xfrm>
        </p:spPr>
        <p:txBody>
          <a:bodyPr/>
          <a:lstStyle>
            <a:lvl1pPr marL="0" indent="0">
              <a:buFontTx/>
              <a:buNone/>
              <a:defRPr lang="en-US" sz="1800" kern="1200" baseline="0" dirty="0" smtClean="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extra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723899" y="1617663"/>
            <a:ext cx="6010275" cy="4624388"/>
          </a:xfrm>
        </p:spPr>
        <p:txBody>
          <a:bodyPr/>
          <a:lstStyle/>
          <a:p>
            <a:pPr lvl="0"/>
            <a:r>
              <a:rPr lang="en-GB" noProof="0" dirty="0"/>
              <a:t>Use this placeholder to insert a text or a picture description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582889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4242">
          <p15:clr>
            <a:srgbClr val="9FCC3B"/>
          </p15:clr>
        </p15:guide>
        <p15:guide id="2" pos="4518">
          <p15:clr>
            <a:srgbClr val="9FCC3B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page picture - Textbox 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-12032"/>
            <a:ext cx="12192000" cy="6870032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FontTx/>
              <a:buNone/>
              <a:defRPr sz="1400"/>
            </a:lvl1pPr>
          </a:lstStyle>
          <a:p>
            <a:endParaRPr lang="de-DE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2640013"/>
            <a:ext cx="3343275" cy="321786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3" name="Foliennummernplatzhalter 2" hidden="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‹N°›</a:t>
            </a:fld>
            <a:endParaRPr lang="en-GB" noProof="0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992982" y="3649745"/>
            <a:ext cx="2832100" cy="1844091"/>
          </a:xfrm>
        </p:spPr>
        <p:txBody>
          <a:bodyPr vert="horz" lIns="0" tIns="0" rIns="0" bIns="0" rtlCol="0">
            <a:normAutofit/>
          </a:bodyPr>
          <a:lstStyle>
            <a:lvl1pPr marL="0" marR="0" indent="0" algn="l" defTabSz="914400" rtl="0" eaLnBrk="1" fontAlgn="base" latinLnBrk="0" hangingPunct="1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lang="en-GB" sz="1400" noProof="0"/>
            </a:lvl1pPr>
          </a:lstStyle>
          <a:p>
            <a:pPr marL="0" marR="0" lvl="0" indent="0" algn="l" defTabSz="914400" rtl="0" eaLnBrk="1" fontAlgn="base" latinLnBrk="0" hangingPunct="1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GB" noProof="0" dirty="0"/>
              <a:t>Click here to insert a text or a picture description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92983" y="3155282"/>
            <a:ext cx="2832100" cy="264193"/>
          </a:xfrm>
        </p:spPr>
        <p:txBody>
          <a:bodyPr/>
          <a:lstStyle>
            <a:lvl1pPr marL="0" indent="0">
              <a:buFontTx/>
              <a:buNone/>
              <a:defRPr lang="en-US" sz="1400" b="1" kern="1200" baseline="0" noProof="0" dirty="0" smtClean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smtClean="0"/>
              <a:t>Model &amp; Sizing of A/C Air Systems  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23900" y="2564127"/>
            <a:ext cx="3343275" cy="75882"/>
          </a:xfrm>
          <a:solidFill>
            <a:schemeClr val="accent1"/>
          </a:solidFill>
        </p:spPr>
        <p:txBody>
          <a:bodyPr/>
          <a:lstStyle>
            <a:lvl1pPr marL="0" indent="0">
              <a:buFontTx/>
              <a:buNone/>
              <a:defRPr baseline="0"/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491306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‹N°›</a:t>
            </a:fld>
            <a:endParaRPr lang="en-GB" noProof="0" dirty="0"/>
          </a:p>
        </p:txBody>
      </p:sp>
      <p:sp>
        <p:nvSpPr>
          <p:cNvPr id="7" name="Rechteck 6" hidden="1"/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723899" y="1617663"/>
            <a:ext cx="10744202" cy="4624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tangle 7" hidden="1"/>
          <p:cNvSpPr/>
          <p:nvPr userDrawn="1">
            <p:custDataLst>
              <p:tags r:id="rId2"/>
            </p:custDataLst>
          </p:nvPr>
        </p:nvSpPr>
        <p:spPr>
          <a:xfrm>
            <a:off x="9895470" y="6309320"/>
            <a:ext cx="1656184" cy="432048"/>
          </a:xfrm>
          <a:prstGeom prst="rect">
            <a:avLst/>
          </a:prstGeom>
          <a:solidFill>
            <a:srgbClr val="C2C0BC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tangle 8" hidden="1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723899" y="1617663"/>
            <a:ext cx="10744202" cy="46243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3898" y="384176"/>
            <a:ext cx="10744202" cy="233363"/>
          </a:xfrm>
        </p:spPr>
        <p:txBody>
          <a:bodyPr/>
          <a:lstStyle>
            <a:lvl1pPr marL="0" indent="0">
              <a:buFontTx/>
              <a:buNone/>
              <a:defRPr lang="en-US" sz="1800" kern="1200" baseline="0" dirty="0" smtClean="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extra title</a:t>
            </a:r>
          </a:p>
        </p:txBody>
      </p:sp>
    </p:spTree>
    <p:extLst>
      <p:ext uri="{BB962C8B-B14F-4D97-AF65-F5344CB8AC3E}">
        <p14:creationId xmlns:p14="http://schemas.microsoft.com/office/powerpoint/2010/main" val="38271643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‹N°›</a:t>
            </a:fld>
            <a:endParaRPr lang="en-GB" noProof="0" dirty="0"/>
          </a:p>
        </p:txBody>
      </p:sp>
      <p:sp>
        <p:nvSpPr>
          <p:cNvPr id="2" name="Rechteck 1" hidden="1"/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723899" y="384175"/>
            <a:ext cx="10744202" cy="233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 4" hidden="1"/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723899" y="693264"/>
            <a:ext cx="10744202" cy="38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 hidden="1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12750" y="1081088"/>
            <a:ext cx="11526839" cy="5160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tangle 8" hidden="1"/>
          <p:cNvSpPr/>
          <p:nvPr userDrawn="1">
            <p:custDataLst>
              <p:tags r:id="rId4"/>
            </p:custDataLst>
          </p:nvPr>
        </p:nvSpPr>
        <p:spPr>
          <a:xfrm>
            <a:off x="9895470" y="6309320"/>
            <a:ext cx="1656184" cy="432048"/>
          </a:xfrm>
          <a:prstGeom prst="rect">
            <a:avLst/>
          </a:prstGeom>
          <a:solidFill>
            <a:srgbClr val="C2C0BC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tangle 9" hidden="1"/>
          <p:cNvSpPr>
            <a:spLocks/>
          </p:cNvSpPr>
          <p:nvPr userDrawn="1">
            <p:custDataLst>
              <p:tags r:id="rId5"/>
            </p:custDataLst>
          </p:nvPr>
        </p:nvSpPr>
        <p:spPr>
          <a:xfrm>
            <a:off x="0" y="0"/>
            <a:ext cx="12192000" cy="62420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70110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/>
          <p:nvPr userDrawn="1"/>
        </p:nvCxnSpPr>
        <p:spPr>
          <a:xfrm>
            <a:off x="4659821" y="4948217"/>
            <a:ext cx="0" cy="864000"/>
          </a:xfrm>
          <a:prstGeom prst="line">
            <a:avLst/>
          </a:prstGeom>
          <a:ln w="1152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95623" y="5292497"/>
            <a:ext cx="6475651" cy="584775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US" sz="3200" baseline="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GB" noProof="0" dirty="0"/>
              <a:t>Short break!</a:t>
            </a:r>
          </a:p>
        </p:txBody>
      </p:sp>
    </p:spTree>
    <p:extLst>
      <p:ext uri="{BB962C8B-B14F-4D97-AF65-F5344CB8AC3E}">
        <p14:creationId xmlns:p14="http://schemas.microsoft.com/office/powerpoint/2010/main" val="376018499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4221088"/>
            <a:ext cx="12192000" cy="2636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8"/>
          <p:cNvCxnSpPr/>
          <p:nvPr userDrawn="1"/>
        </p:nvCxnSpPr>
        <p:spPr>
          <a:xfrm>
            <a:off x="4659821" y="4948217"/>
            <a:ext cx="0" cy="864000"/>
          </a:xfrm>
          <a:prstGeom prst="line">
            <a:avLst/>
          </a:prstGeom>
          <a:ln w="1152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95623" y="5292497"/>
            <a:ext cx="6475651" cy="584775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US" sz="3200" baseline="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GB" noProof="0" dirty="0"/>
              <a:t>Thank you!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0" y="160"/>
            <a:ext cx="12192000" cy="4220928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FontTx/>
              <a:buNone/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764347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31"/>
          <p:cNvCxnSpPr>
            <a:cxnSpLocks/>
          </p:cNvCxnSpPr>
          <p:nvPr userDrawn="1"/>
        </p:nvCxnSpPr>
        <p:spPr>
          <a:xfrm flipH="1">
            <a:off x="7356475" y="1617663"/>
            <a:ext cx="1" cy="3621087"/>
          </a:xfrm>
          <a:prstGeom prst="line">
            <a:avLst/>
          </a:prstGeom>
          <a:ln w="31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>
            <a:grpSpLocks/>
          </p:cNvGrpSpPr>
          <p:nvPr userDrawn="1"/>
        </p:nvGrpSpPr>
        <p:grpSpPr>
          <a:xfrm>
            <a:off x="7304611" y="3424922"/>
            <a:ext cx="105485" cy="104466"/>
            <a:chOff x="746125" y="1812366"/>
            <a:chExt cx="105485" cy="104466"/>
          </a:xfrm>
        </p:grpSpPr>
        <p:sp>
          <p:nvSpPr>
            <p:cNvPr id="10" name="Rechteck 18"/>
            <p:cNvSpPr/>
            <p:nvPr userDrawn="1"/>
          </p:nvSpPr>
          <p:spPr>
            <a:xfrm>
              <a:off x="746125" y="1812366"/>
              <a:ext cx="105485" cy="1044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>
                <a:solidFill>
                  <a:schemeClr val="tx1"/>
                </a:solidFill>
              </a:endParaRPr>
            </a:p>
          </p:txBody>
        </p:sp>
        <p:sp>
          <p:nvSpPr>
            <p:cNvPr id="13" name="Rechteck 17"/>
            <p:cNvSpPr/>
            <p:nvPr userDrawn="1"/>
          </p:nvSpPr>
          <p:spPr>
            <a:xfrm>
              <a:off x="762001" y="1831106"/>
              <a:ext cx="66674" cy="666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9895470" y="6309320"/>
            <a:ext cx="1656184" cy="432048"/>
          </a:xfrm>
          <a:prstGeom prst="rect">
            <a:avLst/>
          </a:prstGeom>
          <a:solidFill>
            <a:srgbClr val="C2C0BC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35863" y="1617664"/>
            <a:ext cx="3932236" cy="1001712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100138" y="3117850"/>
            <a:ext cx="6075319" cy="1851025"/>
          </a:xfrm>
        </p:spPr>
        <p:txBody>
          <a:bodyPr/>
          <a:lstStyle>
            <a:lvl1pPr marL="0" indent="0" algn="r">
              <a:buFontTx/>
              <a:buNone/>
              <a:defRPr lang="en-US" sz="1600" kern="1200" baseline="0" noProof="0" dirty="0" smtClean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Use this placeholder to add text to your presentation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535863" y="2768736"/>
            <a:ext cx="3932236" cy="377577"/>
          </a:xfrm>
        </p:spPr>
        <p:txBody>
          <a:bodyPr/>
          <a:lstStyle>
            <a:lvl1pPr marL="0" indent="0">
              <a:buFontTx/>
              <a:buNone/>
              <a:defRPr lang="en-US" sz="1800" kern="1200" baseline="0" noProof="0" dirty="0" smtClean="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subtitle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956549" y="3428999"/>
            <a:ext cx="3136900" cy="1539876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FontTx/>
              <a:buNone/>
              <a:defRPr sz="1400"/>
            </a:lvl1pPr>
          </a:lstStyle>
          <a:p>
            <a:endParaRPr lang="de-DE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9961235" y="6422232"/>
            <a:ext cx="1505924" cy="201600"/>
          </a:xfrm>
          <a:custGeom>
            <a:avLst/>
            <a:gdLst>
              <a:gd name="T0" fmla="*/ 3556 w 3704"/>
              <a:gd name="T1" fmla="*/ 4 h 490"/>
              <a:gd name="T2" fmla="*/ 3628 w 3704"/>
              <a:gd name="T3" fmla="*/ 36 h 490"/>
              <a:gd name="T4" fmla="*/ 3664 w 3704"/>
              <a:gd name="T5" fmla="*/ 94 h 490"/>
              <a:gd name="T6" fmla="*/ 3670 w 3704"/>
              <a:gd name="T7" fmla="*/ 182 h 490"/>
              <a:gd name="T8" fmla="*/ 3632 w 3704"/>
              <a:gd name="T9" fmla="*/ 246 h 490"/>
              <a:gd name="T10" fmla="*/ 3704 w 3704"/>
              <a:gd name="T11" fmla="*/ 490 h 490"/>
              <a:gd name="T12" fmla="*/ 3150 w 3704"/>
              <a:gd name="T13" fmla="*/ 0 h 490"/>
              <a:gd name="T14" fmla="*/ 3414 w 3704"/>
              <a:gd name="T15" fmla="*/ 208 h 490"/>
              <a:gd name="T16" fmla="*/ 3454 w 3704"/>
              <a:gd name="T17" fmla="*/ 178 h 490"/>
              <a:gd name="T18" fmla="*/ 3454 w 3704"/>
              <a:gd name="T19" fmla="*/ 120 h 490"/>
              <a:gd name="T20" fmla="*/ 3424 w 3704"/>
              <a:gd name="T21" fmla="*/ 96 h 490"/>
              <a:gd name="T22" fmla="*/ 2960 w 3704"/>
              <a:gd name="T23" fmla="*/ 0 h 490"/>
              <a:gd name="T24" fmla="*/ 3034 w 3704"/>
              <a:gd name="T25" fmla="*/ 12 h 490"/>
              <a:gd name="T26" fmla="*/ 3092 w 3704"/>
              <a:gd name="T27" fmla="*/ 58 h 490"/>
              <a:gd name="T28" fmla="*/ 3118 w 3704"/>
              <a:gd name="T29" fmla="*/ 144 h 490"/>
              <a:gd name="T30" fmla="*/ 3102 w 3704"/>
              <a:gd name="T31" fmla="*/ 212 h 490"/>
              <a:gd name="T32" fmla="*/ 3048 w 3704"/>
              <a:gd name="T33" fmla="*/ 266 h 490"/>
              <a:gd name="T34" fmla="*/ 2824 w 3704"/>
              <a:gd name="T35" fmla="*/ 350 h 490"/>
              <a:gd name="T36" fmla="*/ 2820 w 3704"/>
              <a:gd name="T37" fmla="*/ 210 h 490"/>
              <a:gd name="T38" fmla="*/ 2876 w 3704"/>
              <a:gd name="T39" fmla="*/ 204 h 490"/>
              <a:gd name="T40" fmla="*/ 2902 w 3704"/>
              <a:gd name="T41" fmla="*/ 168 h 490"/>
              <a:gd name="T42" fmla="*/ 2892 w 3704"/>
              <a:gd name="T43" fmla="*/ 112 h 490"/>
              <a:gd name="T44" fmla="*/ 2848 w 3704"/>
              <a:gd name="T45" fmla="*/ 94 h 490"/>
              <a:gd name="T46" fmla="*/ 244 w 3704"/>
              <a:gd name="T47" fmla="*/ 0 h 490"/>
              <a:gd name="T48" fmla="*/ 624 w 3704"/>
              <a:gd name="T49" fmla="*/ 0 h 490"/>
              <a:gd name="T50" fmla="*/ 1015 w 3704"/>
              <a:gd name="T51" fmla="*/ 378 h 490"/>
              <a:gd name="T52" fmla="*/ 908 w 3704"/>
              <a:gd name="T53" fmla="*/ 190 h 490"/>
              <a:gd name="T54" fmla="*/ 666 w 3704"/>
              <a:gd name="T55" fmla="*/ 490 h 490"/>
              <a:gd name="T56" fmla="*/ 1929 w 3704"/>
              <a:gd name="T57" fmla="*/ 0 h 490"/>
              <a:gd name="T58" fmla="*/ 1603 w 3704"/>
              <a:gd name="T59" fmla="*/ 490 h 490"/>
              <a:gd name="T60" fmla="*/ 2561 w 3704"/>
              <a:gd name="T61" fmla="*/ 490 h 490"/>
              <a:gd name="T62" fmla="*/ 2561 w 3704"/>
              <a:gd name="T63" fmla="*/ 190 h 490"/>
              <a:gd name="T64" fmla="*/ 2213 w 3704"/>
              <a:gd name="T65" fmla="*/ 0 h 490"/>
              <a:gd name="T66" fmla="*/ 1437 w 3704"/>
              <a:gd name="T67" fmla="*/ 0 h 490"/>
              <a:gd name="T68" fmla="*/ 1505 w 3704"/>
              <a:gd name="T69" fmla="*/ 14 h 490"/>
              <a:gd name="T70" fmla="*/ 1553 w 3704"/>
              <a:gd name="T71" fmla="*/ 56 h 490"/>
              <a:gd name="T72" fmla="*/ 1573 w 3704"/>
              <a:gd name="T73" fmla="*/ 130 h 490"/>
              <a:gd name="T74" fmla="*/ 1553 w 3704"/>
              <a:gd name="T75" fmla="*/ 202 h 490"/>
              <a:gd name="T76" fmla="*/ 1511 w 3704"/>
              <a:gd name="T77" fmla="*/ 236 h 490"/>
              <a:gd name="T78" fmla="*/ 1567 w 3704"/>
              <a:gd name="T79" fmla="*/ 296 h 490"/>
              <a:gd name="T80" fmla="*/ 1577 w 3704"/>
              <a:gd name="T81" fmla="*/ 354 h 490"/>
              <a:gd name="T82" fmla="*/ 1545 w 3704"/>
              <a:gd name="T83" fmla="*/ 448 h 490"/>
              <a:gd name="T84" fmla="*/ 1483 w 3704"/>
              <a:gd name="T85" fmla="*/ 484 h 490"/>
              <a:gd name="T86" fmla="*/ 1047 w 3704"/>
              <a:gd name="T87" fmla="*/ 0 h 490"/>
              <a:gd name="T88" fmla="*/ 1325 w 3704"/>
              <a:gd name="T89" fmla="*/ 184 h 490"/>
              <a:gd name="T90" fmla="*/ 1353 w 3704"/>
              <a:gd name="T91" fmla="*/ 154 h 490"/>
              <a:gd name="T92" fmla="*/ 1345 w 3704"/>
              <a:gd name="T93" fmla="*/ 108 h 490"/>
              <a:gd name="T94" fmla="*/ 1313 w 3704"/>
              <a:gd name="T95" fmla="*/ 94 h 490"/>
              <a:gd name="T96" fmla="*/ 1313 w 3704"/>
              <a:gd name="T97" fmla="*/ 392 h 490"/>
              <a:gd name="T98" fmla="*/ 1355 w 3704"/>
              <a:gd name="T99" fmla="*/ 366 h 490"/>
              <a:gd name="T100" fmla="*/ 1355 w 3704"/>
              <a:gd name="T101" fmla="*/ 316 h 490"/>
              <a:gd name="T102" fmla="*/ 1319 w 3704"/>
              <a:gd name="T103" fmla="*/ 292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704" h="490">
                <a:moveTo>
                  <a:pt x="3150" y="0"/>
                </a:moveTo>
                <a:lnTo>
                  <a:pt x="3516" y="0"/>
                </a:lnTo>
                <a:lnTo>
                  <a:pt x="3516" y="0"/>
                </a:lnTo>
                <a:lnTo>
                  <a:pt x="3536" y="0"/>
                </a:lnTo>
                <a:lnTo>
                  <a:pt x="3556" y="4"/>
                </a:lnTo>
                <a:lnTo>
                  <a:pt x="3572" y="8"/>
                </a:lnTo>
                <a:lnTo>
                  <a:pt x="3588" y="12"/>
                </a:lnTo>
                <a:lnTo>
                  <a:pt x="3602" y="20"/>
                </a:lnTo>
                <a:lnTo>
                  <a:pt x="3616" y="28"/>
                </a:lnTo>
                <a:lnTo>
                  <a:pt x="3628" y="36"/>
                </a:lnTo>
                <a:lnTo>
                  <a:pt x="3638" y="46"/>
                </a:lnTo>
                <a:lnTo>
                  <a:pt x="3646" y="58"/>
                </a:lnTo>
                <a:lnTo>
                  <a:pt x="3654" y="70"/>
                </a:lnTo>
                <a:lnTo>
                  <a:pt x="3660" y="80"/>
                </a:lnTo>
                <a:lnTo>
                  <a:pt x="3664" y="94"/>
                </a:lnTo>
                <a:lnTo>
                  <a:pt x="3672" y="118"/>
                </a:lnTo>
                <a:lnTo>
                  <a:pt x="3674" y="144"/>
                </a:lnTo>
                <a:lnTo>
                  <a:pt x="3674" y="144"/>
                </a:lnTo>
                <a:lnTo>
                  <a:pt x="3672" y="164"/>
                </a:lnTo>
                <a:lnTo>
                  <a:pt x="3670" y="182"/>
                </a:lnTo>
                <a:lnTo>
                  <a:pt x="3664" y="198"/>
                </a:lnTo>
                <a:lnTo>
                  <a:pt x="3658" y="212"/>
                </a:lnTo>
                <a:lnTo>
                  <a:pt x="3650" y="226"/>
                </a:lnTo>
                <a:lnTo>
                  <a:pt x="3642" y="236"/>
                </a:lnTo>
                <a:lnTo>
                  <a:pt x="3632" y="246"/>
                </a:lnTo>
                <a:lnTo>
                  <a:pt x="3622" y="254"/>
                </a:lnTo>
                <a:lnTo>
                  <a:pt x="3604" y="266"/>
                </a:lnTo>
                <a:lnTo>
                  <a:pt x="3586" y="274"/>
                </a:lnTo>
                <a:lnTo>
                  <a:pt x="3570" y="278"/>
                </a:lnTo>
                <a:lnTo>
                  <a:pt x="3704" y="490"/>
                </a:lnTo>
                <a:lnTo>
                  <a:pt x="3436" y="490"/>
                </a:lnTo>
                <a:lnTo>
                  <a:pt x="3378" y="350"/>
                </a:lnTo>
                <a:lnTo>
                  <a:pt x="3380" y="490"/>
                </a:lnTo>
                <a:lnTo>
                  <a:pt x="3150" y="490"/>
                </a:lnTo>
                <a:lnTo>
                  <a:pt x="3150" y="0"/>
                </a:lnTo>
                <a:close/>
                <a:moveTo>
                  <a:pt x="3374" y="94"/>
                </a:moveTo>
                <a:lnTo>
                  <a:pt x="3374" y="210"/>
                </a:lnTo>
                <a:lnTo>
                  <a:pt x="3404" y="210"/>
                </a:lnTo>
                <a:lnTo>
                  <a:pt x="3404" y="210"/>
                </a:lnTo>
                <a:lnTo>
                  <a:pt x="3414" y="208"/>
                </a:lnTo>
                <a:lnTo>
                  <a:pt x="3424" y="206"/>
                </a:lnTo>
                <a:lnTo>
                  <a:pt x="3432" y="204"/>
                </a:lnTo>
                <a:lnTo>
                  <a:pt x="3438" y="200"/>
                </a:lnTo>
                <a:lnTo>
                  <a:pt x="3448" y="190"/>
                </a:lnTo>
                <a:lnTo>
                  <a:pt x="3454" y="178"/>
                </a:lnTo>
                <a:lnTo>
                  <a:pt x="3454" y="178"/>
                </a:lnTo>
                <a:lnTo>
                  <a:pt x="3456" y="168"/>
                </a:lnTo>
                <a:lnTo>
                  <a:pt x="3458" y="154"/>
                </a:lnTo>
                <a:lnTo>
                  <a:pt x="3458" y="138"/>
                </a:lnTo>
                <a:lnTo>
                  <a:pt x="3454" y="120"/>
                </a:lnTo>
                <a:lnTo>
                  <a:pt x="3454" y="120"/>
                </a:lnTo>
                <a:lnTo>
                  <a:pt x="3448" y="112"/>
                </a:lnTo>
                <a:lnTo>
                  <a:pt x="3438" y="102"/>
                </a:lnTo>
                <a:lnTo>
                  <a:pt x="3432" y="98"/>
                </a:lnTo>
                <a:lnTo>
                  <a:pt x="3424" y="96"/>
                </a:lnTo>
                <a:lnTo>
                  <a:pt x="3414" y="94"/>
                </a:lnTo>
                <a:lnTo>
                  <a:pt x="3404" y="94"/>
                </a:lnTo>
                <a:lnTo>
                  <a:pt x="3374" y="94"/>
                </a:lnTo>
                <a:close/>
                <a:moveTo>
                  <a:pt x="2595" y="0"/>
                </a:moveTo>
                <a:lnTo>
                  <a:pt x="2960" y="0"/>
                </a:lnTo>
                <a:lnTo>
                  <a:pt x="2960" y="0"/>
                </a:lnTo>
                <a:lnTo>
                  <a:pt x="2982" y="0"/>
                </a:lnTo>
                <a:lnTo>
                  <a:pt x="3000" y="4"/>
                </a:lnTo>
                <a:lnTo>
                  <a:pt x="3018" y="8"/>
                </a:lnTo>
                <a:lnTo>
                  <a:pt x="3034" y="12"/>
                </a:lnTo>
                <a:lnTo>
                  <a:pt x="3048" y="20"/>
                </a:lnTo>
                <a:lnTo>
                  <a:pt x="3060" y="28"/>
                </a:lnTo>
                <a:lnTo>
                  <a:pt x="3072" y="36"/>
                </a:lnTo>
                <a:lnTo>
                  <a:pt x="3082" y="46"/>
                </a:lnTo>
                <a:lnTo>
                  <a:pt x="3092" y="58"/>
                </a:lnTo>
                <a:lnTo>
                  <a:pt x="3098" y="70"/>
                </a:lnTo>
                <a:lnTo>
                  <a:pt x="3106" y="80"/>
                </a:lnTo>
                <a:lnTo>
                  <a:pt x="3110" y="94"/>
                </a:lnTo>
                <a:lnTo>
                  <a:pt x="3116" y="118"/>
                </a:lnTo>
                <a:lnTo>
                  <a:pt x="3118" y="144"/>
                </a:lnTo>
                <a:lnTo>
                  <a:pt x="3118" y="144"/>
                </a:lnTo>
                <a:lnTo>
                  <a:pt x="3118" y="164"/>
                </a:lnTo>
                <a:lnTo>
                  <a:pt x="3114" y="182"/>
                </a:lnTo>
                <a:lnTo>
                  <a:pt x="3110" y="198"/>
                </a:lnTo>
                <a:lnTo>
                  <a:pt x="3102" y="212"/>
                </a:lnTo>
                <a:lnTo>
                  <a:pt x="3094" y="226"/>
                </a:lnTo>
                <a:lnTo>
                  <a:pt x="3086" y="236"/>
                </a:lnTo>
                <a:lnTo>
                  <a:pt x="3076" y="246"/>
                </a:lnTo>
                <a:lnTo>
                  <a:pt x="3068" y="254"/>
                </a:lnTo>
                <a:lnTo>
                  <a:pt x="3048" y="266"/>
                </a:lnTo>
                <a:lnTo>
                  <a:pt x="3032" y="274"/>
                </a:lnTo>
                <a:lnTo>
                  <a:pt x="3016" y="278"/>
                </a:lnTo>
                <a:lnTo>
                  <a:pt x="3148" y="490"/>
                </a:lnTo>
                <a:lnTo>
                  <a:pt x="2882" y="490"/>
                </a:lnTo>
                <a:lnTo>
                  <a:pt x="2824" y="350"/>
                </a:lnTo>
                <a:lnTo>
                  <a:pt x="2824" y="490"/>
                </a:lnTo>
                <a:lnTo>
                  <a:pt x="2595" y="490"/>
                </a:lnTo>
                <a:lnTo>
                  <a:pt x="2595" y="0"/>
                </a:lnTo>
                <a:close/>
                <a:moveTo>
                  <a:pt x="2820" y="94"/>
                </a:moveTo>
                <a:lnTo>
                  <a:pt x="2820" y="210"/>
                </a:lnTo>
                <a:lnTo>
                  <a:pt x="2848" y="210"/>
                </a:lnTo>
                <a:lnTo>
                  <a:pt x="2848" y="210"/>
                </a:lnTo>
                <a:lnTo>
                  <a:pt x="2860" y="208"/>
                </a:lnTo>
                <a:lnTo>
                  <a:pt x="2868" y="206"/>
                </a:lnTo>
                <a:lnTo>
                  <a:pt x="2876" y="204"/>
                </a:lnTo>
                <a:lnTo>
                  <a:pt x="2882" y="200"/>
                </a:lnTo>
                <a:lnTo>
                  <a:pt x="2892" y="190"/>
                </a:lnTo>
                <a:lnTo>
                  <a:pt x="2898" y="178"/>
                </a:lnTo>
                <a:lnTo>
                  <a:pt x="2898" y="178"/>
                </a:lnTo>
                <a:lnTo>
                  <a:pt x="2902" y="168"/>
                </a:lnTo>
                <a:lnTo>
                  <a:pt x="2904" y="154"/>
                </a:lnTo>
                <a:lnTo>
                  <a:pt x="2902" y="138"/>
                </a:lnTo>
                <a:lnTo>
                  <a:pt x="2898" y="120"/>
                </a:lnTo>
                <a:lnTo>
                  <a:pt x="2898" y="120"/>
                </a:lnTo>
                <a:lnTo>
                  <a:pt x="2892" y="112"/>
                </a:lnTo>
                <a:lnTo>
                  <a:pt x="2884" y="102"/>
                </a:lnTo>
                <a:lnTo>
                  <a:pt x="2878" y="98"/>
                </a:lnTo>
                <a:lnTo>
                  <a:pt x="2870" y="96"/>
                </a:lnTo>
                <a:lnTo>
                  <a:pt x="2860" y="94"/>
                </a:lnTo>
                <a:lnTo>
                  <a:pt x="2848" y="94"/>
                </a:lnTo>
                <a:lnTo>
                  <a:pt x="2820" y="94"/>
                </a:lnTo>
                <a:close/>
                <a:moveTo>
                  <a:pt x="350" y="490"/>
                </a:moveTo>
                <a:lnTo>
                  <a:pt x="350" y="354"/>
                </a:lnTo>
                <a:lnTo>
                  <a:pt x="244" y="354"/>
                </a:lnTo>
                <a:lnTo>
                  <a:pt x="244" y="0"/>
                </a:lnTo>
                <a:lnTo>
                  <a:pt x="0" y="0"/>
                </a:lnTo>
                <a:lnTo>
                  <a:pt x="0" y="490"/>
                </a:lnTo>
                <a:lnTo>
                  <a:pt x="350" y="490"/>
                </a:lnTo>
                <a:close/>
                <a:moveTo>
                  <a:pt x="386" y="0"/>
                </a:moveTo>
                <a:lnTo>
                  <a:pt x="624" y="0"/>
                </a:lnTo>
                <a:lnTo>
                  <a:pt x="624" y="490"/>
                </a:lnTo>
                <a:lnTo>
                  <a:pt x="386" y="490"/>
                </a:lnTo>
                <a:lnTo>
                  <a:pt x="386" y="0"/>
                </a:lnTo>
                <a:close/>
                <a:moveTo>
                  <a:pt x="1015" y="490"/>
                </a:moveTo>
                <a:lnTo>
                  <a:pt x="1015" y="378"/>
                </a:lnTo>
                <a:lnTo>
                  <a:pt x="908" y="378"/>
                </a:lnTo>
                <a:lnTo>
                  <a:pt x="908" y="288"/>
                </a:lnTo>
                <a:lnTo>
                  <a:pt x="1013" y="288"/>
                </a:lnTo>
                <a:lnTo>
                  <a:pt x="1013" y="190"/>
                </a:lnTo>
                <a:lnTo>
                  <a:pt x="908" y="190"/>
                </a:lnTo>
                <a:lnTo>
                  <a:pt x="908" y="96"/>
                </a:lnTo>
                <a:lnTo>
                  <a:pt x="1015" y="96"/>
                </a:lnTo>
                <a:lnTo>
                  <a:pt x="1015" y="0"/>
                </a:lnTo>
                <a:lnTo>
                  <a:pt x="666" y="0"/>
                </a:lnTo>
                <a:lnTo>
                  <a:pt x="666" y="490"/>
                </a:lnTo>
                <a:lnTo>
                  <a:pt x="1015" y="490"/>
                </a:lnTo>
                <a:close/>
                <a:moveTo>
                  <a:pt x="1929" y="490"/>
                </a:moveTo>
                <a:lnTo>
                  <a:pt x="2171" y="490"/>
                </a:lnTo>
                <a:lnTo>
                  <a:pt x="2171" y="0"/>
                </a:lnTo>
                <a:lnTo>
                  <a:pt x="1929" y="0"/>
                </a:lnTo>
                <a:lnTo>
                  <a:pt x="1929" y="186"/>
                </a:lnTo>
                <a:lnTo>
                  <a:pt x="1851" y="186"/>
                </a:lnTo>
                <a:lnTo>
                  <a:pt x="1851" y="0"/>
                </a:lnTo>
                <a:lnTo>
                  <a:pt x="1603" y="0"/>
                </a:lnTo>
                <a:lnTo>
                  <a:pt x="1603" y="490"/>
                </a:lnTo>
                <a:lnTo>
                  <a:pt x="1851" y="490"/>
                </a:lnTo>
                <a:lnTo>
                  <a:pt x="1851" y="284"/>
                </a:lnTo>
                <a:lnTo>
                  <a:pt x="1929" y="284"/>
                </a:lnTo>
                <a:lnTo>
                  <a:pt x="1929" y="490"/>
                </a:lnTo>
                <a:close/>
                <a:moveTo>
                  <a:pt x="2561" y="490"/>
                </a:moveTo>
                <a:lnTo>
                  <a:pt x="2561" y="378"/>
                </a:lnTo>
                <a:lnTo>
                  <a:pt x="2455" y="378"/>
                </a:lnTo>
                <a:lnTo>
                  <a:pt x="2455" y="288"/>
                </a:lnTo>
                <a:lnTo>
                  <a:pt x="2561" y="288"/>
                </a:lnTo>
                <a:lnTo>
                  <a:pt x="2561" y="190"/>
                </a:lnTo>
                <a:lnTo>
                  <a:pt x="2455" y="190"/>
                </a:lnTo>
                <a:lnTo>
                  <a:pt x="2455" y="96"/>
                </a:lnTo>
                <a:lnTo>
                  <a:pt x="2561" y="96"/>
                </a:lnTo>
                <a:lnTo>
                  <a:pt x="2561" y="0"/>
                </a:lnTo>
                <a:lnTo>
                  <a:pt x="2213" y="0"/>
                </a:lnTo>
                <a:lnTo>
                  <a:pt x="2213" y="490"/>
                </a:lnTo>
                <a:lnTo>
                  <a:pt x="2561" y="490"/>
                </a:lnTo>
                <a:close/>
                <a:moveTo>
                  <a:pt x="1047" y="0"/>
                </a:moveTo>
                <a:lnTo>
                  <a:pt x="1047" y="0"/>
                </a:lnTo>
                <a:lnTo>
                  <a:pt x="1437" y="0"/>
                </a:lnTo>
                <a:lnTo>
                  <a:pt x="1437" y="0"/>
                </a:lnTo>
                <a:lnTo>
                  <a:pt x="1457" y="0"/>
                </a:lnTo>
                <a:lnTo>
                  <a:pt x="1475" y="4"/>
                </a:lnTo>
                <a:lnTo>
                  <a:pt x="1491" y="8"/>
                </a:lnTo>
                <a:lnTo>
                  <a:pt x="1505" y="14"/>
                </a:lnTo>
                <a:lnTo>
                  <a:pt x="1517" y="20"/>
                </a:lnTo>
                <a:lnTo>
                  <a:pt x="1527" y="28"/>
                </a:lnTo>
                <a:lnTo>
                  <a:pt x="1537" y="36"/>
                </a:lnTo>
                <a:lnTo>
                  <a:pt x="1545" y="46"/>
                </a:lnTo>
                <a:lnTo>
                  <a:pt x="1553" y="56"/>
                </a:lnTo>
                <a:lnTo>
                  <a:pt x="1559" y="68"/>
                </a:lnTo>
                <a:lnTo>
                  <a:pt x="1567" y="88"/>
                </a:lnTo>
                <a:lnTo>
                  <a:pt x="1571" y="110"/>
                </a:lnTo>
                <a:lnTo>
                  <a:pt x="1573" y="130"/>
                </a:lnTo>
                <a:lnTo>
                  <a:pt x="1573" y="130"/>
                </a:lnTo>
                <a:lnTo>
                  <a:pt x="1571" y="144"/>
                </a:lnTo>
                <a:lnTo>
                  <a:pt x="1569" y="158"/>
                </a:lnTo>
                <a:lnTo>
                  <a:pt x="1567" y="172"/>
                </a:lnTo>
                <a:lnTo>
                  <a:pt x="1563" y="182"/>
                </a:lnTo>
                <a:lnTo>
                  <a:pt x="1553" y="202"/>
                </a:lnTo>
                <a:lnTo>
                  <a:pt x="1543" y="216"/>
                </a:lnTo>
                <a:lnTo>
                  <a:pt x="1531" y="226"/>
                </a:lnTo>
                <a:lnTo>
                  <a:pt x="1521" y="232"/>
                </a:lnTo>
                <a:lnTo>
                  <a:pt x="1511" y="236"/>
                </a:lnTo>
                <a:lnTo>
                  <a:pt x="1511" y="236"/>
                </a:lnTo>
                <a:lnTo>
                  <a:pt x="1523" y="242"/>
                </a:lnTo>
                <a:lnTo>
                  <a:pt x="1533" y="250"/>
                </a:lnTo>
                <a:lnTo>
                  <a:pt x="1545" y="260"/>
                </a:lnTo>
                <a:lnTo>
                  <a:pt x="1557" y="276"/>
                </a:lnTo>
                <a:lnTo>
                  <a:pt x="1567" y="296"/>
                </a:lnTo>
                <a:lnTo>
                  <a:pt x="1571" y="308"/>
                </a:lnTo>
                <a:lnTo>
                  <a:pt x="1575" y="322"/>
                </a:lnTo>
                <a:lnTo>
                  <a:pt x="1577" y="336"/>
                </a:lnTo>
                <a:lnTo>
                  <a:pt x="1577" y="354"/>
                </a:lnTo>
                <a:lnTo>
                  <a:pt x="1577" y="354"/>
                </a:lnTo>
                <a:lnTo>
                  <a:pt x="1575" y="378"/>
                </a:lnTo>
                <a:lnTo>
                  <a:pt x="1571" y="400"/>
                </a:lnTo>
                <a:lnTo>
                  <a:pt x="1565" y="418"/>
                </a:lnTo>
                <a:lnTo>
                  <a:pt x="1557" y="434"/>
                </a:lnTo>
                <a:lnTo>
                  <a:pt x="1545" y="448"/>
                </a:lnTo>
                <a:lnTo>
                  <a:pt x="1535" y="460"/>
                </a:lnTo>
                <a:lnTo>
                  <a:pt x="1521" y="468"/>
                </a:lnTo>
                <a:lnTo>
                  <a:pt x="1509" y="476"/>
                </a:lnTo>
                <a:lnTo>
                  <a:pt x="1495" y="480"/>
                </a:lnTo>
                <a:lnTo>
                  <a:pt x="1483" y="484"/>
                </a:lnTo>
                <a:lnTo>
                  <a:pt x="1457" y="488"/>
                </a:lnTo>
                <a:lnTo>
                  <a:pt x="1437" y="490"/>
                </a:lnTo>
                <a:lnTo>
                  <a:pt x="1425" y="490"/>
                </a:lnTo>
                <a:lnTo>
                  <a:pt x="1047" y="490"/>
                </a:lnTo>
                <a:lnTo>
                  <a:pt x="1047" y="0"/>
                </a:lnTo>
                <a:close/>
                <a:moveTo>
                  <a:pt x="1281" y="94"/>
                </a:moveTo>
                <a:lnTo>
                  <a:pt x="1281" y="186"/>
                </a:lnTo>
                <a:lnTo>
                  <a:pt x="1313" y="186"/>
                </a:lnTo>
                <a:lnTo>
                  <a:pt x="1313" y="186"/>
                </a:lnTo>
                <a:lnTo>
                  <a:pt x="1325" y="184"/>
                </a:lnTo>
                <a:lnTo>
                  <a:pt x="1335" y="180"/>
                </a:lnTo>
                <a:lnTo>
                  <a:pt x="1343" y="172"/>
                </a:lnTo>
                <a:lnTo>
                  <a:pt x="1349" y="162"/>
                </a:lnTo>
                <a:lnTo>
                  <a:pt x="1349" y="162"/>
                </a:lnTo>
                <a:lnTo>
                  <a:pt x="1353" y="154"/>
                </a:lnTo>
                <a:lnTo>
                  <a:pt x="1355" y="142"/>
                </a:lnTo>
                <a:lnTo>
                  <a:pt x="1353" y="130"/>
                </a:lnTo>
                <a:lnTo>
                  <a:pt x="1349" y="116"/>
                </a:lnTo>
                <a:lnTo>
                  <a:pt x="1349" y="116"/>
                </a:lnTo>
                <a:lnTo>
                  <a:pt x="1345" y="108"/>
                </a:lnTo>
                <a:lnTo>
                  <a:pt x="1339" y="102"/>
                </a:lnTo>
                <a:lnTo>
                  <a:pt x="1335" y="98"/>
                </a:lnTo>
                <a:lnTo>
                  <a:pt x="1329" y="96"/>
                </a:lnTo>
                <a:lnTo>
                  <a:pt x="1319" y="94"/>
                </a:lnTo>
                <a:lnTo>
                  <a:pt x="1313" y="94"/>
                </a:lnTo>
                <a:lnTo>
                  <a:pt x="1281" y="94"/>
                </a:lnTo>
                <a:close/>
                <a:moveTo>
                  <a:pt x="1279" y="292"/>
                </a:moveTo>
                <a:lnTo>
                  <a:pt x="1279" y="392"/>
                </a:lnTo>
                <a:lnTo>
                  <a:pt x="1313" y="392"/>
                </a:lnTo>
                <a:lnTo>
                  <a:pt x="1313" y="392"/>
                </a:lnTo>
                <a:lnTo>
                  <a:pt x="1327" y="390"/>
                </a:lnTo>
                <a:lnTo>
                  <a:pt x="1339" y="384"/>
                </a:lnTo>
                <a:lnTo>
                  <a:pt x="1349" y="376"/>
                </a:lnTo>
                <a:lnTo>
                  <a:pt x="1355" y="366"/>
                </a:lnTo>
                <a:lnTo>
                  <a:pt x="1355" y="366"/>
                </a:lnTo>
                <a:lnTo>
                  <a:pt x="1359" y="356"/>
                </a:lnTo>
                <a:lnTo>
                  <a:pt x="1361" y="344"/>
                </a:lnTo>
                <a:lnTo>
                  <a:pt x="1359" y="330"/>
                </a:lnTo>
                <a:lnTo>
                  <a:pt x="1355" y="316"/>
                </a:lnTo>
                <a:lnTo>
                  <a:pt x="1355" y="316"/>
                </a:lnTo>
                <a:lnTo>
                  <a:pt x="1349" y="306"/>
                </a:lnTo>
                <a:lnTo>
                  <a:pt x="1343" y="300"/>
                </a:lnTo>
                <a:lnTo>
                  <a:pt x="1337" y="296"/>
                </a:lnTo>
                <a:lnTo>
                  <a:pt x="1331" y="294"/>
                </a:lnTo>
                <a:lnTo>
                  <a:pt x="1319" y="292"/>
                </a:lnTo>
                <a:lnTo>
                  <a:pt x="1313" y="292"/>
                </a:lnTo>
                <a:lnTo>
                  <a:pt x="1279" y="2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01975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‹N°›</a:t>
            </a:fld>
            <a:endParaRPr lang="en-GB" noProof="0" dirty="0"/>
          </a:p>
        </p:txBody>
      </p:sp>
      <p:sp>
        <p:nvSpPr>
          <p:cNvPr id="4" name="Rectangle 3" hidden="1"/>
          <p:cNvSpPr/>
          <p:nvPr userDrawn="1">
            <p:custDataLst>
              <p:tags r:id="rId1"/>
            </p:custDataLst>
          </p:nvPr>
        </p:nvSpPr>
        <p:spPr>
          <a:xfrm>
            <a:off x="9895470" y="6309320"/>
            <a:ext cx="1656184" cy="432048"/>
          </a:xfrm>
          <a:prstGeom prst="rect">
            <a:avLst/>
          </a:prstGeom>
          <a:solidFill>
            <a:srgbClr val="C2C0BC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23898" y="1617663"/>
            <a:ext cx="10744202" cy="4624388"/>
          </a:xfrm>
        </p:spPr>
        <p:txBody>
          <a:bodyPr/>
          <a:lstStyle/>
          <a:p>
            <a:pPr lvl="0"/>
            <a:r>
              <a:rPr lang="en-GB" noProof="0" dirty="0"/>
              <a:t>Use this placeholder to insert a text or click on the icons below to insert the required contents 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3898" y="384176"/>
            <a:ext cx="10744202" cy="233363"/>
          </a:xfrm>
        </p:spPr>
        <p:txBody>
          <a:bodyPr/>
          <a:lstStyle>
            <a:lvl1pPr marL="0" indent="0">
              <a:buFontTx/>
              <a:buNone/>
              <a:defRPr lang="en-US" sz="1800" kern="1200" baseline="0" dirty="0" smtClean="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extra title</a:t>
            </a:r>
          </a:p>
        </p:txBody>
      </p:sp>
    </p:spTree>
    <p:extLst>
      <p:ext uri="{BB962C8B-B14F-4D97-AF65-F5344CB8AC3E}">
        <p14:creationId xmlns:p14="http://schemas.microsoft.com/office/powerpoint/2010/main" val="1233391658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‹N°›</a:t>
            </a:fld>
            <a:endParaRPr lang="en-GB" noProof="0" dirty="0"/>
          </a:p>
        </p:txBody>
      </p:sp>
      <p:sp>
        <p:nvSpPr>
          <p:cNvPr id="10" name="Rectangle 9" hidden="1"/>
          <p:cNvSpPr/>
          <p:nvPr userDrawn="1">
            <p:custDataLst>
              <p:tags r:id="rId1"/>
            </p:custDataLst>
          </p:nvPr>
        </p:nvSpPr>
        <p:spPr>
          <a:xfrm>
            <a:off x="9895470" y="6309320"/>
            <a:ext cx="1656184" cy="432048"/>
          </a:xfrm>
          <a:prstGeom prst="rect">
            <a:avLst/>
          </a:prstGeom>
          <a:solidFill>
            <a:srgbClr val="C2C0BC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723899" y="1617663"/>
            <a:ext cx="5191125" cy="4624388"/>
          </a:xfrm>
        </p:spPr>
        <p:txBody>
          <a:bodyPr/>
          <a:lstStyle/>
          <a:p>
            <a:pPr lvl="0"/>
            <a:r>
              <a:rPr lang="en-GB" noProof="0" dirty="0"/>
              <a:t>Use this placeholder to insert a text or click on the icons below to insert the required contents 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6240015" y="1617663"/>
            <a:ext cx="5228086" cy="4624388"/>
          </a:xfrm>
        </p:spPr>
        <p:txBody>
          <a:bodyPr/>
          <a:lstStyle/>
          <a:p>
            <a:pPr lvl="0"/>
            <a:r>
              <a:rPr lang="en-GB" noProof="0" dirty="0"/>
              <a:t>Use this placeholder to insert a text or click on the icons below to insert the required contents 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3898" y="384176"/>
            <a:ext cx="10744202" cy="233363"/>
          </a:xfrm>
        </p:spPr>
        <p:txBody>
          <a:bodyPr/>
          <a:lstStyle>
            <a:lvl1pPr marL="0" indent="0">
              <a:buFontTx/>
              <a:buNone/>
              <a:defRPr lang="en-US" sz="1800" kern="1200" baseline="0" dirty="0" smtClean="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extra title</a:t>
            </a:r>
          </a:p>
        </p:txBody>
      </p:sp>
    </p:spTree>
    <p:extLst>
      <p:ext uri="{BB962C8B-B14F-4D97-AF65-F5344CB8AC3E}">
        <p14:creationId xmlns:p14="http://schemas.microsoft.com/office/powerpoint/2010/main" val="2956323775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726">
          <p15:clr>
            <a:srgbClr val="9FCC3B"/>
          </p15:clr>
        </p15:guide>
        <p15:guide id="2" pos="3930">
          <p15:clr>
            <a:srgbClr val="9FCC3B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‹N°›</a:t>
            </a:fld>
            <a:endParaRPr lang="en-GB" noProof="0" dirty="0"/>
          </a:p>
        </p:txBody>
      </p:sp>
      <p:sp>
        <p:nvSpPr>
          <p:cNvPr id="14" name="Rectangle 13" hidden="1"/>
          <p:cNvSpPr/>
          <p:nvPr userDrawn="1">
            <p:custDataLst>
              <p:tags r:id="rId1"/>
            </p:custDataLst>
          </p:nvPr>
        </p:nvSpPr>
        <p:spPr>
          <a:xfrm>
            <a:off x="9895470" y="6309320"/>
            <a:ext cx="1656184" cy="432048"/>
          </a:xfrm>
          <a:prstGeom prst="rect">
            <a:avLst/>
          </a:prstGeom>
          <a:solidFill>
            <a:srgbClr val="C2C0BC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23899" y="2081186"/>
            <a:ext cx="5191125" cy="4160864"/>
          </a:xfrm>
        </p:spPr>
        <p:txBody>
          <a:bodyPr/>
          <a:lstStyle/>
          <a:p>
            <a:pPr lvl="0"/>
            <a:r>
              <a:rPr lang="en-GB" noProof="0" dirty="0"/>
              <a:t>Use this placeholder to insert a text or click on the icons below to insert the required contents 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6240015" y="2081186"/>
            <a:ext cx="5228086" cy="4160864"/>
          </a:xfrm>
        </p:spPr>
        <p:txBody>
          <a:bodyPr/>
          <a:lstStyle/>
          <a:p>
            <a:pPr lvl="0"/>
            <a:r>
              <a:rPr lang="en-GB" noProof="0" dirty="0"/>
              <a:t>Use this placeholder to insert a text or click on the icons below to insert the required contents 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3898" y="384176"/>
            <a:ext cx="10744202" cy="233363"/>
          </a:xfrm>
        </p:spPr>
        <p:txBody>
          <a:bodyPr/>
          <a:lstStyle>
            <a:lvl1pPr marL="0" indent="0">
              <a:buFontTx/>
              <a:buNone/>
              <a:defRPr lang="en-US" sz="1800" kern="1200" baseline="0" dirty="0" smtClean="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extra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23899" y="1617664"/>
            <a:ext cx="5191125" cy="371177"/>
          </a:xfrm>
        </p:spPr>
        <p:txBody>
          <a:bodyPr tIns="0" bIns="54000" anchor="b" anchorCtr="0"/>
          <a:lstStyle>
            <a:lvl1pPr marL="0" indent="0">
              <a:buFontTx/>
              <a:buNone/>
              <a:defRPr lang="en-US" sz="1800" b="1" kern="1200" baseline="0" noProof="0" dirty="0" smtClean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40014" y="1617663"/>
            <a:ext cx="5228086" cy="371177"/>
          </a:xfrm>
        </p:spPr>
        <p:txBody>
          <a:bodyPr tIns="0" bIns="54000" anchor="b" anchorCtr="0"/>
          <a:lstStyle>
            <a:lvl1pPr marL="0" indent="0">
              <a:buFontTx/>
              <a:buNone/>
              <a:defRPr lang="en-US" sz="1800" b="1" kern="1200" baseline="0" noProof="0" dirty="0" smtClean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41543381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1310">
          <p15:clr>
            <a:srgbClr val="9FCC3B"/>
          </p15:clr>
        </p15:guide>
        <p15:guide id="2" pos="3726">
          <p15:clr>
            <a:srgbClr val="9FCC3B"/>
          </p15:clr>
        </p15:guide>
        <p15:guide id="3" pos="3930">
          <p15:clr>
            <a:srgbClr val="9FCC3B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‹N°›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9895470" y="6309320"/>
            <a:ext cx="1656184" cy="432048"/>
          </a:xfrm>
          <a:prstGeom prst="rect">
            <a:avLst/>
          </a:prstGeom>
          <a:solidFill>
            <a:srgbClr val="C2C0BC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5" name="Table Placeholder 14"/>
          <p:cNvSpPr>
            <a:spLocks noGrp="1"/>
          </p:cNvSpPr>
          <p:nvPr>
            <p:ph type="tbl" sz="quarter" idx="17" hasCustomPrompt="1"/>
          </p:nvPr>
        </p:nvSpPr>
        <p:spPr>
          <a:xfrm>
            <a:off x="722312" y="1617663"/>
            <a:ext cx="10748962" cy="4625975"/>
          </a:xfrm>
        </p:spPr>
        <p:txBody>
          <a:bodyPr/>
          <a:lstStyle>
            <a:lvl1pPr marL="288000" marR="0" indent="-28800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Blip>
                <a:blip r:embed="rId3"/>
              </a:buBlip>
              <a:tabLst/>
              <a:defRPr/>
            </a:lvl1pPr>
          </a:lstStyle>
          <a:p>
            <a:r>
              <a:rPr lang="en-GB" noProof="0" dirty="0"/>
              <a:t>Use this placeholder to insert a table </a:t>
            </a:r>
          </a:p>
          <a:p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3898" y="384176"/>
            <a:ext cx="10744202" cy="233363"/>
          </a:xfrm>
        </p:spPr>
        <p:txBody>
          <a:bodyPr/>
          <a:lstStyle>
            <a:lvl1pPr marL="0" indent="0">
              <a:buFontTx/>
              <a:buNone/>
              <a:defRPr lang="en-US" sz="1800" kern="1200" baseline="0" dirty="0" smtClean="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extra title</a:t>
            </a:r>
          </a:p>
        </p:txBody>
      </p:sp>
    </p:spTree>
    <p:extLst>
      <p:ext uri="{BB962C8B-B14F-4D97-AF65-F5344CB8AC3E}">
        <p14:creationId xmlns:p14="http://schemas.microsoft.com/office/powerpoint/2010/main" val="118180543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‹N°›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9895470" y="6309320"/>
            <a:ext cx="1656184" cy="432048"/>
          </a:xfrm>
          <a:prstGeom prst="rect">
            <a:avLst/>
          </a:prstGeom>
          <a:solidFill>
            <a:srgbClr val="C2C0BC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7" hasCustomPrompt="1"/>
          </p:nvPr>
        </p:nvSpPr>
        <p:spPr>
          <a:xfrm>
            <a:off x="722313" y="1617663"/>
            <a:ext cx="10748962" cy="4625975"/>
          </a:xfrm>
        </p:spPr>
        <p:txBody>
          <a:bodyPr/>
          <a:lstStyle>
            <a:lvl1pPr marL="288000" marR="0" indent="-28800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Blip>
                <a:blip r:embed="rId3"/>
              </a:buBlip>
              <a:tabLst/>
              <a:defRPr/>
            </a:lvl1pPr>
          </a:lstStyle>
          <a:p>
            <a:r>
              <a:rPr lang="en-GB" noProof="0" dirty="0"/>
              <a:t>Use this placeholder to insert a chart</a:t>
            </a:r>
          </a:p>
          <a:p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3898" y="384176"/>
            <a:ext cx="10744202" cy="233363"/>
          </a:xfrm>
        </p:spPr>
        <p:txBody>
          <a:bodyPr/>
          <a:lstStyle>
            <a:lvl1pPr marL="0" indent="0">
              <a:buFontTx/>
              <a:buNone/>
              <a:defRPr lang="en-US" sz="1800" kern="1200" baseline="0" dirty="0" smtClean="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extra title</a:t>
            </a:r>
          </a:p>
        </p:txBody>
      </p:sp>
    </p:spTree>
    <p:extLst>
      <p:ext uri="{BB962C8B-B14F-4D97-AF65-F5344CB8AC3E}">
        <p14:creationId xmlns:p14="http://schemas.microsoft.com/office/powerpoint/2010/main" val="383413522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‹N°›</a:t>
            </a:fld>
            <a:endParaRPr lang="en-GB" noProof="0" dirty="0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9895470" y="6309320"/>
            <a:ext cx="1656184" cy="432048"/>
          </a:xfrm>
          <a:prstGeom prst="rect">
            <a:avLst/>
          </a:prstGeom>
          <a:solidFill>
            <a:srgbClr val="C2C0BC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3898" y="384176"/>
            <a:ext cx="10744202" cy="233363"/>
          </a:xfrm>
        </p:spPr>
        <p:txBody>
          <a:bodyPr/>
          <a:lstStyle>
            <a:lvl1pPr marL="0" indent="0">
              <a:buFontTx/>
              <a:buNone/>
              <a:defRPr lang="en-US" sz="1800" kern="1200" baseline="0" dirty="0" smtClean="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extra title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23899" y="1617662"/>
            <a:ext cx="10744202" cy="4624388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FontTx/>
              <a:buNone/>
              <a:defRPr sz="18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3398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icture with 2/3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‹N°›</a:t>
            </a:fld>
            <a:endParaRPr lang="en-GB" noProof="0" dirty="0"/>
          </a:p>
        </p:txBody>
      </p:sp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9895470" y="6309320"/>
            <a:ext cx="1656184" cy="432048"/>
          </a:xfrm>
          <a:prstGeom prst="rect">
            <a:avLst/>
          </a:prstGeom>
          <a:solidFill>
            <a:srgbClr val="C2C0BC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5457826" y="1617663"/>
            <a:ext cx="6010275" cy="4624388"/>
          </a:xfrm>
        </p:spPr>
        <p:txBody>
          <a:bodyPr/>
          <a:lstStyle/>
          <a:p>
            <a:pPr lvl="0"/>
            <a:r>
              <a:rPr lang="en-GB" noProof="0" dirty="0"/>
              <a:t>Use this placeholder to insert a text or a picture description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3898" y="384176"/>
            <a:ext cx="10744202" cy="233363"/>
          </a:xfrm>
        </p:spPr>
        <p:txBody>
          <a:bodyPr/>
          <a:lstStyle>
            <a:lvl1pPr marL="0" indent="0">
              <a:buFontTx/>
              <a:buNone/>
              <a:defRPr lang="en-US" sz="1800" kern="1200" baseline="0" dirty="0" smtClean="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73600" indent="0">
              <a:buFontTx/>
              <a:buNone/>
              <a:defRPr/>
            </a:lvl2pPr>
            <a:lvl3pPr marL="543600" indent="0">
              <a:buFontTx/>
              <a:buNone/>
              <a:defRPr/>
            </a:lvl3pPr>
            <a:lvl4pPr marL="824400" indent="0">
              <a:buFontTx/>
              <a:buNone/>
              <a:defRPr/>
            </a:lvl4pPr>
            <a:lvl5pPr marL="1090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here to add extra title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0" y="1617663"/>
            <a:ext cx="5018088" cy="4624388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FontTx/>
              <a:buNone/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334427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162">
          <p15:clr>
            <a:srgbClr val="9FCC3B"/>
          </p15:clr>
        </p15:guide>
        <p15:guide id="2" pos="3438">
          <p15:clr>
            <a:srgbClr val="9FCC3B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/>
          <p:nvPr userDrawn="1"/>
        </p:nvCxnSpPr>
        <p:spPr>
          <a:xfrm>
            <a:off x="470160" y="244621"/>
            <a:ext cx="0" cy="756000"/>
          </a:xfrm>
          <a:prstGeom prst="line">
            <a:avLst/>
          </a:prstGeom>
          <a:ln w="1008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23899" y="6429911"/>
            <a:ext cx="517196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171450" indent="-171450" algn="l">
              <a:buFontTx/>
              <a:buNone/>
              <a:defRPr sz="1200">
                <a:solidFill>
                  <a:schemeClr val="tx2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0" indent="0"/>
            <a:fld id="{9E363D0F-E4C1-447A-8914-061620C3DD6E}" type="slidenum">
              <a:rPr lang="en-GB" noProof="0" smtClean="0"/>
              <a:pPr marL="0" indent="0"/>
              <a:t>‹N°›</a:t>
            </a:fld>
            <a:endParaRPr lang="en-GB" noProof="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"/>
          </p:nvPr>
        </p:nvSpPr>
        <p:spPr>
          <a:xfrm>
            <a:off x="1314474" y="6429911"/>
            <a:ext cx="7013774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rgbClr val="7F7F7F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 smtClean="0"/>
              <a:t>Model &amp; Sizing of A/C Air Systems  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>
          <a:xfrm>
            <a:off x="8400256" y="6429911"/>
            <a:ext cx="130304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GB" noProof="0" dirty="0"/>
          </a:p>
        </p:txBody>
      </p:sp>
      <p:sp>
        <p:nvSpPr>
          <p:cNvPr id="9" name="empower - DO NOT DELETE!!!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buFontTx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723899" y="693264"/>
            <a:ext cx="10744202" cy="387798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23899" y="1617663"/>
            <a:ext cx="10744202" cy="46243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961235" y="6422232"/>
            <a:ext cx="1505924" cy="201600"/>
          </a:xfrm>
          <a:custGeom>
            <a:avLst/>
            <a:gdLst>
              <a:gd name="T0" fmla="*/ 3556 w 3704"/>
              <a:gd name="T1" fmla="*/ 4 h 490"/>
              <a:gd name="T2" fmla="*/ 3628 w 3704"/>
              <a:gd name="T3" fmla="*/ 36 h 490"/>
              <a:gd name="T4" fmla="*/ 3664 w 3704"/>
              <a:gd name="T5" fmla="*/ 94 h 490"/>
              <a:gd name="T6" fmla="*/ 3670 w 3704"/>
              <a:gd name="T7" fmla="*/ 182 h 490"/>
              <a:gd name="T8" fmla="*/ 3632 w 3704"/>
              <a:gd name="T9" fmla="*/ 246 h 490"/>
              <a:gd name="T10" fmla="*/ 3704 w 3704"/>
              <a:gd name="T11" fmla="*/ 490 h 490"/>
              <a:gd name="T12" fmla="*/ 3150 w 3704"/>
              <a:gd name="T13" fmla="*/ 0 h 490"/>
              <a:gd name="T14" fmla="*/ 3414 w 3704"/>
              <a:gd name="T15" fmla="*/ 208 h 490"/>
              <a:gd name="T16" fmla="*/ 3454 w 3704"/>
              <a:gd name="T17" fmla="*/ 178 h 490"/>
              <a:gd name="T18" fmla="*/ 3454 w 3704"/>
              <a:gd name="T19" fmla="*/ 120 h 490"/>
              <a:gd name="T20" fmla="*/ 3424 w 3704"/>
              <a:gd name="T21" fmla="*/ 96 h 490"/>
              <a:gd name="T22" fmla="*/ 2960 w 3704"/>
              <a:gd name="T23" fmla="*/ 0 h 490"/>
              <a:gd name="T24" fmla="*/ 3034 w 3704"/>
              <a:gd name="T25" fmla="*/ 12 h 490"/>
              <a:gd name="T26" fmla="*/ 3092 w 3704"/>
              <a:gd name="T27" fmla="*/ 58 h 490"/>
              <a:gd name="T28" fmla="*/ 3118 w 3704"/>
              <a:gd name="T29" fmla="*/ 144 h 490"/>
              <a:gd name="T30" fmla="*/ 3102 w 3704"/>
              <a:gd name="T31" fmla="*/ 212 h 490"/>
              <a:gd name="T32" fmla="*/ 3048 w 3704"/>
              <a:gd name="T33" fmla="*/ 266 h 490"/>
              <a:gd name="T34" fmla="*/ 2824 w 3704"/>
              <a:gd name="T35" fmla="*/ 350 h 490"/>
              <a:gd name="T36" fmla="*/ 2820 w 3704"/>
              <a:gd name="T37" fmla="*/ 210 h 490"/>
              <a:gd name="T38" fmla="*/ 2876 w 3704"/>
              <a:gd name="T39" fmla="*/ 204 h 490"/>
              <a:gd name="T40" fmla="*/ 2902 w 3704"/>
              <a:gd name="T41" fmla="*/ 168 h 490"/>
              <a:gd name="T42" fmla="*/ 2892 w 3704"/>
              <a:gd name="T43" fmla="*/ 112 h 490"/>
              <a:gd name="T44" fmla="*/ 2848 w 3704"/>
              <a:gd name="T45" fmla="*/ 94 h 490"/>
              <a:gd name="T46" fmla="*/ 244 w 3704"/>
              <a:gd name="T47" fmla="*/ 0 h 490"/>
              <a:gd name="T48" fmla="*/ 624 w 3704"/>
              <a:gd name="T49" fmla="*/ 0 h 490"/>
              <a:gd name="T50" fmla="*/ 1015 w 3704"/>
              <a:gd name="T51" fmla="*/ 378 h 490"/>
              <a:gd name="T52" fmla="*/ 908 w 3704"/>
              <a:gd name="T53" fmla="*/ 190 h 490"/>
              <a:gd name="T54" fmla="*/ 666 w 3704"/>
              <a:gd name="T55" fmla="*/ 490 h 490"/>
              <a:gd name="T56" fmla="*/ 1929 w 3704"/>
              <a:gd name="T57" fmla="*/ 0 h 490"/>
              <a:gd name="T58" fmla="*/ 1603 w 3704"/>
              <a:gd name="T59" fmla="*/ 490 h 490"/>
              <a:gd name="T60" fmla="*/ 2561 w 3704"/>
              <a:gd name="T61" fmla="*/ 490 h 490"/>
              <a:gd name="T62" fmla="*/ 2561 w 3704"/>
              <a:gd name="T63" fmla="*/ 190 h 490"/>
              <a:gd name="T64" fmla="*/ 2213 w 3704"/>
              <a:gd name="T65" fmla="*/ 0 h 490"/>
              <a:gd name="T66" fmla="*/ 1437 w 3704"/>
              <a:gd name="T67" fmla="*/ 0 h 490"/>
              <a:gd name="T68" fmla="*/ 1505 w 3704"/>
              <a:gd name="T69" fmla="*/ 14 h 490"/>
              <a:gd name="T70" fmla="*/ 1553 w 3704"/>
              <a:gd name="T71" fmla="*/ 56 h 490"/>
              <a:gd name="T72" fmla="*/ 1573 w 3704"/>
              <a:gd name="T73" fmla="*/ 130 h 490"/>
              <a:gd name="T74" fmla="*/ 1553 w 3704"/>
              <a:gd name="T75" fmla="*/ 202 h 490"/>
              <a:gd name="T76" fmla="*/ 1511 w 3704"/>
              <a:gd name="T77" fmla="*/ 236 h 490"/>
              <a:gd name="T78" fmla="*/ 1567 w 3704"/>
              <a:gd name="T79" fmla="*/ 296 h 490"/>
              <a:gd name="T80" fmla="*/ 1577 w 3704"/>
              <a:gd name="T81" fmla="*/ 354 h 490"/>
              <a:gd name="T82" fmla="*/ 1545 w 3704"/>
              <a:gd name="T83" fmla="*/ 448 h 490"/>
              <a:gd name="T84" fmla="*/ 1483 w 3704"/>
              <a:gd name="T85" fmla="*/ 484 h 490"/>
              <a:gd name="T86" fmla="*/ 1047 w 3704"/>
              <a:gd name="T87" fmla="*/ 0 h 490"/>
              <a:gd name="T88" fmla="*/ 1325 w 3704"/>
              <a:gd name="T89" fmla="*/ 184 h 490"/>
              <a:gd name="T90" fmla="*/ 1353 w 3704"/>
              <a:gd name="T91" fmla="*/ 154 h 490"/>
              <a:gd name="T92" fmla="*/ 1345 w 3704"/>
              <a:gd name="T93" fmla="*/ 108 h 490"/>
              <a:gd name="T94" fmla="*/ 1313 w 3704"/>
              <a:gd name="T95" fmla="*/ 94 h 490"/>
              <a:gd name="T96" fmla="*/ 1313 w 3704"/>
              <a:gd name="T97" fmla="*/ 392 h 490"/>
              <a:gd name="T98" fmla="*/ 1355 w 3704"/>
              <a:gd name="T99" fmla="*/ 366 h 490"/>
              <a:gd name="T100" fmla="*/ 1355 w 3704"/>
              <a:gd name="T101" fmla="*/ 316 h 490"/>
              <a:gd name="T102" fmla="*/ 1319 w 3704"/>
              <a:gd name="T103" fmla="*/ 292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704" h="490">
                <a:moveTo>
                  <a:pt x="3150" y="0"/>
                </a:moveTo>
                <a:lnTo>
                  <a:pt x="3516" y="0"/>
                </a:lnTo>
                <a:lnTo>
                  <a:pt x="3516" y="0"/>
                </a:lnTo>
                <a:lnTo>
                  <a:pt x="3536" y="0"/>
                </a:lnTo>
                <a:lnTo>
                  <a:pt x="3556" y="4"/>
                </a:lnTo>
                <a:lnTo>
                  <a:pt x="3572" y="8"/>
                </a:lnTo>
                <a:lnTo>
                  <a:pt x="3588" y="12"/>
                </a:lnTo>
                <a:lnTo>
                  <a:pt x="3602" y="20"/>
                </a:lnTo>
                <a:lnTo>
                  <a:pt x="3616" y="28"/>
                </a:lnTo>
                <a:lnTo>
                  <a:pt x="3628" y="36"/>
                </a:lnTo>
                <a:lnTo>
                  <a:pt x="3638" y="46"/>
                </a:lnTo>
                <a:lnTo>
                  <a:pt x="3646" y="58"/>
                </a:lnTo>
                <a:lnTo>
                  <a:pt x="3654" y="70"/>
                </a:lnTo>
                <a:lnTo>
                  <a:pt x="3660" y="80"/>
                </a:lnTo>
                <a:lnTo>
                  <a:pt x="3664" y="94"/>
                </a:lnTo>
                <a:lnTo>
                  <a:pt x="3672" y="118"/>
                </a:lnTo>
                <a:lnTo>
                  <a:pt x="3674" y="144"/>
                </a:lnTo>
                <a:lnTo>
                  <a:pt x="3674" y="144"/>
                </a:lnTo>
                <a:lnTo>
                  <a:pt x="3672" y="164"/>
                </a:lnTo>
                <a:lnTo>
                  <a:pt x="3670" y="182"/>
                </a:lnTo>
                <a:lnTo>
                  <a:pt x="3664" y="198"/>
                </a:lnTo>
                <a:lnTo>
                  <a:pt x="3658" y="212"/>
                </a:lnTo>
                <a:lnTo>
                  <a:pt x="3650" y="226"/>
                </a:lnTo>
                <a:lnTo>
                  <a:pt x="3642" y="236"/>
                </a:lnTo>
                <a:lnTo>
                  <a:pt x="3632" y="246"/>
                </a:lnTo>
                <a:lnTo>
                  <a:pt x="3622" y="254"/>
                </a:lnTo>
                <a:lnTo>
                  <a:pt x="3604" y="266"/>
                </a:lnTo>
                <a:lnTo>
                  <a:pt x="3586" y="274"/>
                </a:lnTo>
                <a:lnTo>
                  <a:pt x="3570" y="278"/>
                </a:lnTo>
                <a:lnTo>
                  <a:pt x="3704" y="490"/>
                </a:lnTo>
                <a:lnTo>
                  <a:pt x="3436" y="490"/>
                </a:lnTo>
                <a:lnTo>
                  <a:pt x="3378" y="350"/>
                </a:lnTo>
                <a:lnTo>
                  <a:pt x="3380" y="490"/>
                </a:lnTo>
                <a:lnTo>
                  <a:pt x="3150" y="490"/>
                </a:lnTo>
                <a:lnTo>
                  <a:pt x="3150" y="0"/>
                </a:lnTo>
                <a:close/>
                <a:moveTo>
                  <a:pt x="3374" y="94"/>
                </a:moveTo>
                <a:lnTo>
                  <a:pt x="3374" y="210"/>
                </a:lnTo>
                <a:lnTo>
                  <a:pt x="3404" y="210"/>
                </a:lnTo>
                <a:lnTo>
                  <a:pt x="3404" y="210"/>
                </a:lnTo>
                <a:lnTo>
                  <a:pt x="3414" y="208"/>
                </a:lnTo>
                <a:lnTo>
                  <a:pt x="3424" y="206"/>
                </a:lnTo>
                <a:lnTo>
                  <a:pt x="3432" y="204"/>
                </a:lnTo>
                <a:lnTo>
                  <a:pt x="3438" y="200"/>
                </a:lnTo>
                <a:lnTo>
                  <a:pt x="3448" y="190"/>
                </a:lnTo>
                <a:lnTo>
                  <a:pt x="3454" y="178"/>
                </a:lnTo>
                <a:lnTo>
                  <a:pt x="3454" y="178"/>
                </a:lnTo>
                <a:lnTo>
                  <a:pt x="3456" y="168"/>
                </a:lnTo>
                <a:lnTo>
                  <a:pt x="3458" y="154"/>
                </a:lnTo>
                <a:lnTo>
                  <a:pt x="3458" y="138"/>
                </a:lnTo>
                <a:lnTo>
                  <a:pt x="3454" y="120"/>
                </a:lnTo>
                <a:lnTo>
                  <a:pt x="3454" y="120"/>
                </a:lnTo>
                <a:lnTo>
                  <a:pt x="3448" y="112"/>
                </a:lnTo>
                <a:lnTo>
                  <a:pt x="3438" y="102"/>
                </a:lnTo>
                <a:lnTo>
                  <a:pt x="3432" y="98"/>
                </a:lnTo>
                <a:lnTo>
                  <a:pt x="3424" y="96"/>
                </a:lnTo>
                <a:lnTo>
                  <a:pt x="3414" y="94"/>
                </a:lnTo>
                <a:lnTo>
                  <a:pt x="3404" y="94"/>
                </a:lnTo>
                <a:lnTo>
                  <a:pt x="3374" y="94"/>
                </a:lnTo>
                <a:close/>
                <a:moveTo>
                  <a:pt x="2595" y="0"/>
                </a:moveTo>
                <a:lnTo>
                  <a:pt x="2960" y="0"/>
                </a:lnTo>
                <a:lnTo>
                  <a:pt x="2960" y="0"/>
                </a:lnTo>
                <a:lnTo>
                  <a:pt x="2982" y="0"/>
                </a:lnTo>
                <a:lnTo>
                  <a:pt x="3000" y="4"/>
                </a:lnTo>
                <a:lnTo>
                  <a:pt x="3018" y="8"/>
                </a:lnTo>
                <a:lnTo>
                  <a:pt x="3034" y="12"/>
                </a:lnTo>
                <a:lnTo>
                  <a:pt x="3048" y="20"/>
                </a:lnTo>
                <a:lnTo>
                  <a:pt x="3060" y="28"/>
                </a:lnTo>
                <a:lnTo>
                  <a:pt x="3072" y="36"/>
                </a:lnTo>
                <a:lnTo>
                  <a:pt x="3082" y="46"/>
                </a:lnTo>
                <a:lnTo>
                  <a:pt x="3092" y="58"/>
                </a:lnTo>
                <a:lnTo>
                  <a:pt x="3098" y="70"/>
                </a:lnTo>
                <a:lnTo>
                  <a:pt x="3106" y="80"/>
                </a:lnTo>
                <a:lnTo>
                  <a:pt x="3110" y="94"/>
                </a:lnTo>
                <a:lnTo>
                  <a:pt x="3116" y="118"/>
                </a:lnTo>
                <a:lnTo>
                  <a:pt x="3118" y="144"/>
                </a:lnTo>
                <a:lnTo>
                  <a:pt x="3118" y="144"/>
                </a:lnTo>
                <a:lnTo>
                  <a:pt x="3118" y="164"/>
                </a:lnTo>
                <a:lnTo>
                  <a:pt x="3114" y="182"/>
                </a:lnTo>
                <a:lnTo>
                  <a:pt x="3110" y="198"/>
                </a:lnTo>
                <a:lnTo>
                  <a:pt x="3102" y="212"/>
                </a:lnTo>
                <a:lnTo>
                  <a:pt x="3094" y="226"/>
                </a:lnTo>
                <a:lnTo>
                  <a:pt x="3086" y="236"/>
                </a:lnTo>
                <a:lnTo>
                  <a:pt x="3076" y="246"/>
                </a:lnTo>
                <a:lnTo>
                  <a:pt x="3068" y="254"/>
                </a:lnTo>
                <a:lnTo>
                  <a:pt x="3048" y="266"/>
                </a:lnTo>
                <a:lnTo>
                  <a:pt x="3032" y="274"/>
                </a:lnTo>
                <a:lnTo>
                  <a:pt x="3016" y="278"/>
                </a:lnTo>
                <a:lnTo>
                  <a:pt x="3148" y="490"/>
                </a:lnTo>
                <a:lnTo>
                  <a:pt x="2882" y="490"/>
                </a:lnTo>
                <a:lnTo>
                  <a:pt x="2824" y="350"/>
                </a:lnTo>
                <a:lnTo>
                  <a:pt x="2824" y="490"/>
                </a:lnTo>
                <a:lnTo>
                  <a:pt x="2595" y="490"/>
                </a:lnTo>
                <a:lnTo>
                  <a:pt x="2595" y="0"/>
                </a:lnTo>
                <a:close/>
                <a:moveTo>
                  <a:pt x="2820" y="94"/>
                </a:moveTo>
                <a:lnTo>
                  <a:pt x="2820" y="210"/>
                </a:lnTo>
                <a:lnTo>
                  <a:pt x="2848" y="210"/>
                </a:lnTo>
                <a:lnTo>
                  <a:pt x="2848" y="210"/>
                </a:lnTo>
                <a:lnTo>
                  <a:pt x="2860" y="208"/>
                </a:lnTo>
                <a:lnTo>
                  <a:pt x="2868" y="206"/>
                </a:lnTo>
                <a:lnTo>
                  <a:pt x="2876" y="204"/>
                </a:lnTo>
                <a:lnTo>
                  <a:pt x="2882" y="200"/>
                </a:lnTo>
                <a:lnTo>
                  <a:pt x="2892" y="190"/>
                </a:lnTo>
                <a:lnTo>
                  <a:pt x="2898" y="178"/>
                </a:lnTo>
                <a:lnTo>
                  <a:pt x="2898" y="178"/>
                </a:lnTo>
                <a:lnTo>
                  <a:pt x="2902" y="168"/>
                </a:lnTo>
                <a:lnTo>
                  <a:pt x="2904" y="154"/>
                </a:lnTo>
                <a:lnTo>
                  <a:pt x="2902" y="138"/>
                </a:lnTo>
                <a:lnTo>
                  <a:pt x="2898" y="120"/>
                </a:lnTo>
                <a:lnTo>
                  <a:pt x="2898" y="120"/>
                </a:lnTo>
                <a:lnTo>
                  <a:pt x="2892" y="112"/>
                </a:lnTo>
                <a:lnTo>
                  <a:pt x="2884" y="102"/>
                </a:lnTo>
                <a:lnTo>
                  <a:pt x="2878" y="98"/>
                </a:lnTo>
                <a:lnTo>
                  <a:pt x="2870" y="96"/>
                </a:lnTo>
                <a:lnTo>
                  <a:pt x="2860" y="94"/>
                </a:lnTo>
                <a:lnTo>
                  <a:pt x="2848" y="94"/>
                </a:lnTo>
                <a:lnTo>
                  <a:pt x="2820" y="94"/>
                </a:lnTo>
                <a:close/>
                <a:moveTo>
                  <a:pt x="350" y="490"/>
                </a:moveTo>
                <a:lnTo>
                  <a:pt x="350" y="354"/>
                </a:lnTo>
                <a:lnTo>
                  <a:pt x="244" y="354"/>
                </a:lnTo>
                <a:lnTo>
                  <a:pt x="244" y="0"/>
                </a:lnTo>
                <a:lnTo>
                  <a:pt x="0" y="0"/>
                </a:lnTo>
                <a:lnTo>
                  <a:pt x="0" y="490"/>
                </a:lnTo>
                <a:lnTo>
                  <a:pt x="350" y="490"/>
                </a:lnTo>
                <a:close/>
                <a:moveTo>
                  <a:pt x="386" y="0"/>
                </a:moveTo>
                <a:lnTo>
                  <a:pt x="624" y="0"/>
                </a:lnTo>
                <a:lnTo>
                  <a:pt x="624" y="490"/>
                </a:lnTo>
                <a:lnTo>
                  <a:pt x="386" y="490"/>
                </a:lnTo>
                <a:lnTo>
                  <a:pt x="386" y="0"/>
                </a:lnTo>
                <a:close/>
                <a:moveTo>
                  <a:pt x="1015" y="490"/>
                </a:moveTo>
                <a:lnTo>
                  <a:pt x="1015" y="378"/>
                </a:lnTo>
                <a:lnTo>
                  <a:pt x="908" y="378"/>
                </a:lnTo>
                <a:lnTo>
                  <a:pt x="908" y="288"/>
                </a:lnTo>
                <a:lnTo>
                  <a:pt x="1013" y="288"/>
                </a:lnTo>
                <a:lnTo>
                  <a:pt x="1013" y="190"/>
                </a:lnTo>
                <a:lnTo>
                  <a:pt x="908" y="190"/>
                </a:lnTo>
                <a:lnTo>
                  <a:pt x="908" y="96"/>
                </a:lnTo>
                <a:lnTo>
                  <a:pt x="1015" y="96"/>
                </a:lnTo>
                <a:lnTo>
                  <a:pt x="1015" y="0"/>
                </a:lnTo>
                <a:lnTo>
                  <a:pt x="666" y="0"/>
                </a:lnTo>
                <a:lnTo>
                  <a:pt x="666" y="490"/>
                </a:lnTo>
                <a:lnTo>
                  <a:pt x="1015" y="490"/>
                </a:lnTo>
                <a:close/>
                <a:moveTo>
                  <a:pt x="1929" y="490"/>
                </a:moveTo>
                <a:lnTo>
                  <a:pt x="2171" y="490"/>
                </a:lnTo>
                <a:lnTo>
                  <a:pt x="2171" y="0"/>
                </a:lnTo>
                <a:lnTo>
                  <a:pt x="1929" y="0"/>
                </a:lnTo>
                <a:lnTo>
                  <a:pt x="1929" y="186"/>
                </a:lnTo>
                <a:lnTo>
                  <a:pt x="1851" y="186"/>
                </a:lnTo>
                <a:lnTo>
                  <a:pt x="1851" y="0"/>
                </a:lnTo>
                <a:lnTo>
                  <a:pt x="1603" y="0"/>
                </a:lnTo>
                <a:lnTo>
                  <a:pt x="1603" y="490"/>
                </a:lnTo>
                <a:lnTo>
                  <a:pt x="1851" y="490"/>
                </a:lnTo>
                <a:lnTo>
                  <a:pt x="1851" y="284"/>
                </a:lnTo>
                <a:lnTo>
                  <a:pt x="1929" y="284"/>
                </a:lnTo>
                <a:lnTo>
                  <a:pt x="1929" y="490"/>
                </a:lnTo>
                <a:close/>
                <a:moveTo>
                  <a:pt x="2561" y="490"/>
                </a:moveTo>
                <a:lnTo>
                  <a:pt x="2561" y="378"/>
                </a:lnTo>
                <a:lnTo>
                  <a:pt x="2455" y="378"/>
                </a:lnTo>
                <a:lnTo>
                  <a:pt x="2455" y="288"/>
                </a:lnTo>
                <a:lnTo>
                  <a:pt x="2561" y="288"/>
                </a:lnTo>
                <a:lnTo>
                  <a:pt x="2561" y="190"/>
                </a:lnTo>
                <a:lnTo>
                  <a:pt x="2455" y="190"/>
                </a:lnTo>
                <a:lnTo>
                  <a:pt x="2455" y="96"/>
                </a:lnTo>
                <a:lnTo>
                  <a:pt x="2561" y="96"/>
                </a:lnTo>
                <a:lnTo>
                  <a:pt x="2561" y="0"/>
                </a:lnTo>
                <a:lnTo>
                  <a:pt x="2213" y="0"/>
                </a:lnTo>
                <a:lnTo>
                  <a:pt x="2213" y="490"/>
                </a:lnTo>
                <a:lnTo>
                  <a:pt x="2561" y="490"/>
                </a:lnTo>
                <a:close/>
                <a:moveTo>
                  <a:pt x="1047" y="0"/>
                </a:moveTo>
                <a:lnTo>
                  <a:pt x="1047" y="0"/>
                </a:lnTo>
                <a:lnTo>
                  <a:pt x="1437" y="0"/>
                </a:lnTo>
                <a:lnTo>
                  <a:pt x="1437" y="0"/>
                </a:lnTo>
                <a:lnTo>
                  <a:pt x="1457" y="0"/>
                </a:lnTo>
                <a:lnTo>
                  <a:pt x="1475" y="4"/>
                </a:lnTo>
                <a:lnTo>
                  <a:pt x="1491" y="8"/>
                </a:lnTo>
                <a:lnTo>
                  <a:pt x="1505" y="14"/>
                </a:lnTo>
                <a:lnTo>
                  <a:pt x="1517" y="20"/>
                </a:lnTo>
                <a:lnTo>
                  <a:pt x="1527" y="28"/>
                </a:lnTo>
                <a:lnTo>
                  <a:pt x="1537" y="36"/>
                </a:lnTo>
                <a:lnTo>
                  <a:pt x="1545" y="46"/>
                </a:lnTo>
                <a:lnTo>
                  <a:pt x="1553" y="56"/>
                </a:lnTo>
                <a:lnTo>
                  <a:pt x="1559" y="68"/>
                </a:lnTo>
                <a:lnTo>
                  <a:pt x="1567" y="88"/>
                </a:lnTo>
                <a:lnTo>
                  <a:pt x="1571" y="110"/>
                </a:lnTo>
                <a:lnTo>
                  <a:pt x="1573" y="130"/>
                </a:lnTo>
                <a:lnTo>
                  <a:pt x="1573" y="130"/>
                </a:lnTo>
                <a:lnTo>
                  <a:pt x="1571" y="144"/>
                </a:lnTo>
                <a:lnTo>
                  <a:pt x="1569" y="158"/>
                </a:lnTo>
                <a:lnTo>
                  <a:pt x="1567" y="172"/>
                </a:lnTo>
                <a:lnTo>
                  <a:pt x="1563" y="182"/>
                </a:lnTo>
                <a:lnTo>
                  <a:pt x="1553" y="202"/>
                </a:lnTo>
                <a:lnTo>
                  <a:pt x="1543" y="216"/>
                </a:lnTo>
                <a:lnTo>
                  <a:pt x="1531" y="226"/>
                </a:lnTo>
                <a:lnTo>
                  <a:pt x="1521" y="232"/>
                </a:lnTo>
                <a:lnTo>
                  <a:pt x="1511" y="236"/>
                </a:lnTo>
                <a:lnTo>
                  <a:pt x="1511" y="236"/>
                </a:lnTo>
                <a:lnTo>
                  <a:pt x="1523" y="242"/>
                </a:lnTo>
                <a:lnTo>
                  <a:pt x="1533" y="250"/>
                </a:lnTo>
                <a:lnTo>
                  <a:pt x="1545" y="260"/>
                </a:lnTo>
                <a:lnTo>
                  <a:pt x="1557" y="276"/>
                </a:lnTo>
                <a:lnTo>
                  <a:pt x="1567" y="296"/>
                </a:lnTo>
                <a:lnTo>
                  <a:pt x="1571" y="308"/>
                </a:lnTo>
                <a:lnTo>
                  <a:pt x="1575" y="322"/>
                </a:lnTo>
                <a:lnTo>
                  <a:pt x="1577" y="336"/>
                </a:lnTo>
                <a:lnTo>
                  <a:pt x="1577" y="354"/>
                </a:lnTo>
                <a:lnTo>
                  <a:pt x="1577" y="354"/>
                </a:lnTo>
                <a:lnTo>
                  <a:pt x="1575" y="378"/>
                </a:lnTo>
                <a:lnTo>
                  <a:pt x="1571" y="400"/>
                </a:lnTo>
                <a:lnTo>
                  <a:pt x="1565" y="418"/>
                </a:lnTo>
                <a:lnTo>
                  <a:pt x="1557" y="434"/>
                </a:lnTo>
                <a:lnTo>
                  <a:pt x="1545" y="448"/>
                </a:lnTo>
                <a:lnTo>
                  <a:pt x="1535" y="460"/>
                </a:lnTo>
                <a:lnTo>
                  <a:pt x="1521" y="468"/>
                </a:lnTo>
                <a:lnTo>
                  <a:pt x="1509" y="476"/>
                </a:lnTo>
                <a:lnTo>
                  <a:pt x="1495" y="480"/>
                </a:lnTo>
                <a:lnTo>
                  <a:pt x="1483" y="484"/>
                </a:lnTo>
                <a:lnTo>
                  <a:pt x="1457" y="488"/>
                </a:lnTo>
                <a:lnTo>
                  <a:pt x="1437" y="490"/>
                </a:lnTo>
                <a:lnTo>
                  <a:pt x="1425" y="490"/>
                </a:lnTo>
                <a:lnTo>
                  <a:pt x="1047" y="490"/>
                </a:lnTo>
                <a:lnTo>
                  <a:pt x="1047" y="0"/>
                </a:lnTo>
                <a:close/>
                <a:moveTo>
                  <a:pt x="1281" y="94"/>
                </a:moveTo>
                <a:lnTo>
                  <a:pt x="1281" y="186"/>
                </a:lnTo>
                <a:lnTo>
                  <a:pt x="1313" y="186"/>
                </a:lnTo>
                <a:lnTo>
                  <a:pt x="1313" y="186"/>
                </a:lnTo>
                <a:lnTo>
                  <a:pt x="1325" y="184"/>
                </a:lnTo>
                <a:lnTo>
                  <a:pt x="1335" y="180"/>
                </a:lnTo>
                <a:lnTo>
                  <a:pt x="1343" y="172"/>
                </a:lnTo>
                <a:lnTo>
                  <a:pt x="1349" y="162"/>
                </a:lnTo>
                <a:lnTo>
                  <a:pt x="1349" y="162"/>
                </a:lnTo>
                <a:lnTo>
                  <a:pt x="1353" y="154"/>
                </a:lnTo>
                <a:lnTo>
                  <a:pt x="1355" y="142"/>
                </a:lnTo>
                <a:lnTo>
                  <a:pt x="1353" y="130"/>
                </a:lnTo>
                <a:lnTo>
                  <a:pt x="1349" y="116"/>
                </a:lnTo>
                <a:lnTo>
                  <a:pt x="1349" y="116"/>
                </a:lnTo>
                <a:lnTo>
                  <a:pt x="1345" y="108"/>
                </a:lnTo>
                <a:lnTo>
                  <a:pt x="1339" y="102"/>
                </a:lnTo>
                <a:lnTo>
                  <a:pt x="1335" y="98"/>
                </a:lnTo>
                <a:lnTo>
                  <a:pt x="1329" y="96"/>
                </a:lnTo>
                <a:lnTo>
                  <a:pt x="1319" y="94"/>
                </a:lnTo>
                <a:lnTo>
                  <a:pt x="1313" y="94"/>
                </a:lnTo>
                <a:lnTo>
                  <a:pt x="1281" y="94"/>
                </a:lnTo>
                <a:close/>
                <a:moveTo>
                  <a:pt x="1279" y="292"/>
                </a:moveTo>
                <a:lnTo>
                  <a:pt x="1279" y="392"/>
                </a:lnTo>
                <a:lnTo>
                  <a:pt x="1313" y="392"/>
                </a:lnTo>
                <a:lnTo>
                  <a:pt x="1313" y="392"/>
                </a:lnTo>
                <a:lnTo>
                  <a:pt x="1327" y="390"/>
                </a:lnTo>
                <a:lnTo>
                  <a:pt x="1339" y="384"/>
                </a:lnTo>
                <a:lnTo>
                  <a:pt x="1349" y="376"/>
                </a:lnTo>
                <a:lnTo>
                  <a:pt x="1355" y="366"/>
                </a:lnTo>
                <a:lnTo>
                  <a:pt x="1355" y="366"/>
                </a:lnTo>
                <a:lnTo>
                  <a:pt x="1359" y="356"/>
                </a:lnTo>
                <a:lnTo>
                  <a:pt x="1361" y="344"/>
                </a:lnTo>
                <a:lnTo>
                  <a:pt x="1359" y="330"/>
                </a:lnTo>
                <a:lnTo>
                  <a:pt x="1355" y="316"/>
                </a:lnTo>
                <a:lnTo>
                  <a:pt x="1355" y="316"/>
                </a:lnTo>
                <a:lnTo>
                  <a:pt x="1349" y="306"/>
                </a:lnTo>
                <a:lnTo>
                  <a:pt x="1343" y="300"/>
                </a:lnTo>
                <a:lnTo>
                  <a:pt x="1337" y="296"/>
                </a:lnTo>
                <a:lnTo>
                  <a:pt x="1331" y="294"/>
                </a:lnTo>
                <a:lnTo>
                  <a:pt x="1319" y="292"/>
                </a:lnTo>
                <a:lnTo>
                  <a:pt x="1313" y="292"/>
                </a:lnTo>
                <a:lnTo>
                  <a:pt x="1279" y="2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2" name="Image 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570" y="550883"/>
            <a:ext cx="987589" cy="5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1" r:id="rId1"/>
    <p:sldLayoutId id="2147484402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  <p:sldLayoutId id="2147484412" r:id="rId12"/>
    <p:sldLayoutId id="2147484413" r:id="rId13"/>
    <p:sldLayoutId id="2147484414" r:id="rId14"/>
    <p:sldLayoutId id="2147484415" r:id="rId15"/>
  </p:sldLayoutIdLst>
  <p:transition/>
  <p:hf hd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Tx/>
        <a:buNone/>
        <a:defRPr lang="de-DE" sz="2800" b="0" kern="1200" baseline="0" dirty="0" smtClean="0">
          <a:solidFill>
            <a:schemeClr val="tx1"/>
          </a:solidFill>
          <a:latin typeface="+mj-lt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</a:defRPr>
      </a:lvl9pPr>
    </p:titleStyle>
    <p:bodyStyle>
      <a:lvl1pPr marL="288000" marR="0" indent="-288000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>
          <a:schemeClr val="tx1"/>
        </a:buClr>
        <a:buSzTx/>
        <a:buFontTx/>
        <a:buBlip>
          <a:blip r:embed="rId19"/>
        </a:buBlip>
        <a:tabLst/>
        <a:defRPr sz="1800" kern="1200" baseline="0">
          <a:solidFill>
            <a:schemeClr val="tx1"/>
          </a:solidFill>
          <a:latin typeface="+mj-lt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561600" indent="-288000" algn="l" rtl="0" eaLnBrk="1" fontAlgn="base" hangingPunct="1">
        <a:lnSpc>
          <a:spcPct val="100000"/>
        </a:lnSpc>
        <a:spcBef>
          <a:spcPts val="1000"/>
        </a:spcBef>
        <a:spcAft>
          <a:spcPct val="0"/>
        </a:spcAft>
        <a:buFontTx/>
        <a:buBlip>
          <a:blip r:embed="rId19"/>
        </a:buBlip>
        <a:defRPr sz="1800" kern="1200">
          <a:solidFill>
            <a:schemeClr val="tx1"/>
          </a:solidFill>
          <a:latin typeface="+mj-lt"/>
          <a:ea typeface="Arial Unicode MS" panose="020B0604020202020204" pitchFamily="34" charset="-128"/>
          <a:cs typeface="Arial Unicode MS" panose="020B0604020202020204" pitchFamily="34" charset="-128"/>
        </a:defRPr>
      </a:lvl2pPr>
      <a:lvl3pPr marL="831600" indent="-288000" algn="l" rtl="0" eaLnBrk="1" fontAlgn="base" hangingPunct="1">
        <a:lnSpc>
          <a:spcPct val="100000"/>
        </a:lnSpc>
        <a:spcBef>
          <a:spcPts val="1000"/>
        </a:spcBef>
        <a:spcAft>
          <a:spcPct val="0"/>
        </a:spcAft>
        <a:buFontTx/>
        <a:buBlip>
          <a:blip r:embed="rId19"/>
        </a:buBlip>
        <a:defRPr sz="1800" kern="1200">
          <a:solidFill>
            <a:schemeClr val="tx1"/>
          </a:solidFill>
          <a:latin typeface="+mj-lt"/>
          <a:ea typeface="Arial Unicode MS" panose="020B0604020202020204" pitchFamily="34" charset="-128"/>
          <a:cs typeface="Arial Unicode MS" panose="020B0604020202020204" pitchFamily="34" charset="-128"/>
        </a:defRPr>
      </a:lvl3pPr>
      <a:lvl4pPr marL="1112400" indent="-288000" algn="l" rtl="0" eaLnBrk="1" fontAlgn="base" hangingPunct="1">
        <a:lnSpc>
          <a:spcPct val="100000"/>
        </a:lnSpc>
        <a:spcBef>
          <a:spcPts val="1000"/>
        </a:spcBef>
        <a:spcAft>
          <a:spcPct val="0"/>
        </a:spcAft>
        <a:buFontTx/>
        <a:buBlip>
          <a:blip r:embed="rId19"/>
        </a:buBlip>
        <a:defRPr sz="1800" kern="1200">
          <a:solidFill>
            <a:schemeClr val="tx1"/>
          </a:solidFill>
          <a:latin typeface="+mj-lt"/>
          <a:ea typeface="Arial Unicode MS" panose="020B0604020202020204" pitchFamily="34" charset="-128"/>
          <a:cs typeface="Arial Unicode MS" panose="020B0604020202020204" pitchFamily="34" charset="-128"/>
        </a:defRPr>
      </a:lvl4pPr>
      <a:lvl5pPr marL="1378800" indent="-288000" algn="l" rtl="0" eaLnBrk="1" fontAlgn="base" hangingPunct="1">
        <a:lnSpc>
          <a:spcPct val="100000"/>
        </a:lnSpc>
        <a:spcBef>
          <a:spcPts val="1000"/>
        </a:spcBef>
        <a:spcAft>
          <a:spcPct val="0"/>
        </a:spcAft>
        <a:buFontTx/>
        <a:buBlip>
          <a:blip r:embed="rId19"/>
        </a:buBlip>
        <a:defRPr sz="1800" kern="1200">
          <a:solidFill>
            <a:schemeClr val="tx1"/>
          </a:solidFill>
          <a:latin typeface="+mj-lt"/>
          <a:ea typeface="Arial Unicode MS" panose="020B0604020202020204" pitchFamily="34" charset="-128"/>
          <a:cs typeface="Arial Unicode MS" panose="020B0604020202020204" pitchFamily="34" charset="-128"/>
        </a:defRPr>
      </a:lvl5pPr>
      <a:lvl6pPr marL="1659600" indent="-288000" algn="l" defTabSz="914400" rtl="0" eaLnBrk="1" latinLnBrk="0" hangingPunct="1">
        <a:lnSpc>
          <a:spcPts val="1900"/>
        </a:lnSpc>
        <a:spcBef>
          <a:spcPts val="1000"/>
        </a:spcBef>
        <a:buFontTx/>
        <a:buBlip>
          <a:blip r:embed="rId19"/>
        </a:buBlip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33200" indent="-288000" algn="l" defTabSz="914400" rtl="0" eaLnBrk="1" latinLnBrk="0" hangingPunct="1">
        <a:lnSpc>
          <a:spcPts val="1900"/>
        </a:lnSpc>
        <a:spcBef>
          <a:spcPts val="1000"/>
        </a:spcBef>
        <a:buFontTx/>
        <a:buBlip>
          <a:blip r:embed="rId1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2400" indent="-2880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617200" indent="-2880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33">
          <p15:clr>
            <a:srgbClr val="F26B43"/>
          </p15:clr>
        </p15:guide>
        <p15:guide id="2" pos="7226">
          <p15:clr>
            <a:srgbClr val="F26B43"/>
          </p15:clr>
        </p15:guide>
        <p15:guide id="3" orient="horz" pos="681">
          <p15:clr>
            <a:srgbClr val="F26B43"/>
          </p15:clr>
        </p15:guide>
        <p15:guide id="4" pos="455">
          <p15:clr>
            <a:srgbClr val="F26B43"/>
          </p15:clr>
        </p15:guide>
        <p15:guide id="5" orient="horz" pos="242">
          <p15:clr>
            <a:srgbClr val="F26B43"/>
          </p15:clr>
        </p15:guide>
        <p15:guide id="6" orient="horz" pos="1019">
          <p15:clr>
            <a:srgbClr val="F26B43"/>
          </p15:clr>
        </p15:guide>
        <p15:guide id="7" pos="260">
          <p15:clr>
            <a:srgbClr val="F26B43"/>
          </p15:clr>
        </p15:guide>
        <p15:guide id="8" pos="7521">
          <p15:clr>
            <a:srgbClr val="F26B43"/>
          </p15:clr>
        </p15:guide>
        <p15:guide id="9" orient="horz" pos="4046">
          <p15:clr>
            <a:srgbClr val="F26B43"/>
          </p15:clr>
        </p15:guide>
        <p15:guide id="10" orient="horz" pos="417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3.xml"/><Relationship Id="rId7" Type="http://schemas.openxmlformats.org/officeDocument/2006/relationships/image" Target="../media/image1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3.xml"/><Relationship Id="rId10" Type="http://schemas.microsoft.com/office/2007/relationships/hdphoto" Target="../media/hdphoto1.wdp"/><Relationship Id="rId4" Type="http://schemas.openxmlformats.org/officeDocument/2006/relationships/tags" Target="../tags/tag34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tags" Target="../tags/tag37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23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16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1510.png"/><Relationship Id="rId5" Type="http://schemas.openxmlformats.org/officeDocument/2006/relationships/image" Target="../media/image31.png"/><Relationship Id="rId15" Type="http://schemas.microsoft.com/office/2007/relationships/hdphoto" Target="../media/hdphoto2.wdp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13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10.png"/><Relationship Id="rId9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microsoft.com/office/2007/relationships/hdphoto" Target="../media/hdphoto5.wdp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51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emf"/><Relationship Id="rId4" Type="http://schemas.openxmlformats.org/officeDocument/2006/relationships/image" Target="../media/image7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emf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1.emf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emf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2.png"/><Relationship Id="rId7" Type="http://schemas.microsoft.com/office/2007/relationships/hdphoto" Target="../media/hdphoto6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93.png"/><Relationship Id="rId4" Type="http://schemas.openxmlformats.org/officeDocument/2006/relationships/image" Target="../media/image9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microsoft.com/office/2007/relationships/hdphoto" Target="../media/hdphoto7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tags" Target="../tags/tag22.xml"/><Relationship Id="rId7" Type="http://schemas.openxmlformats.org/officeDocument/2006/relationships/image" Target="../media/image6.jpeg"/><Relationship Id="rId12" Type="http://schemas.microsoft.com/office/2007/relationships/diagramDrawing" Target="../diagrams/drawing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3.xml"/><Relationship Id="rId11" Type="http://schemas.openxmlformats.org/officeDocument/2006/relationships/diagramColors" Target="../diagrams/colors1.xml"/><Relationship Id="rId5" Type="http://schemas.openxmlformats.org/officeDocument/2006/relationships/slideLayout" Target="../slideLayouts/slideLayout3.xml"/><Relationship Id="rId10" Type="http://schemas.openxmlformats.org/officeDocument/2006/relationships/diagramQuickStyle" Target="../diagrams/quickStyle1.xml"/><Relationship Id="rId4" Type="http://schemas.openxmlformats.org/officeDocument/2006/relationships/tags" Target="../tags/tag23.xml"/><Relationship Id="rId9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3.png"/><Relationship Id="rId9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8.png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6.png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jpeg"/><Relationship Id="rId5" Type="http://schemas.openxmlformats.org/officeDocument/2006/relationships/image" Target="../media/image130.png"/><Relationship Id="rId4" Type="http://schemas.openxmlformats.org/officeDocument/2006/relationships/image" Target="../media/image129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7.png"/><Relationship Id="rId12" Type="http://schemas.microsoft.com/office/2007/relationships/hdphoto" Target="../media/hdphoto8.wdp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3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microsoft.com/office/2007/relationships/hdphoto" Target="../media/hdphoto9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g"/><Relationship Id="rId3" Type="http://schemas.openxmlformats.org/officeDocument/2006/relationships/image" Target="../media/image144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g"/><Relationship Id="rId3" Type="http://schemas.openxmlformats.org/officeDocument/2006/relationships/image" Target="../media/image1.png"/><Relationship Id="rId7" Type="http://schemas.microsoft.com/office/2007/relationships/hdphoto" Target="../media/hdphoto11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Relationship Id="rId6" Type="http://schemas.openxmlformats.org/officeDocument/2006/relationships/image" Target="../media/image150.png"/><Relationship Id="rId5" Type="http://schemas.microsoft.com/office/2007/relationships/hdphoto" Target="../media/hdphoto10.wdp"/><Relationship Id="rId4" Type="http://schemas.openxmlformats.org/officeDocument/2006/relationships/image" Target="../media/image134.png"/><Relationship Id="rId9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5.png"/><Relationship Id="rId4" Type="http://schemas.openxmlformats.org/officeDocument/2006/relationships/image" Target="../media/image118.png"/><Relationship Id="rId9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Relationship Id="rId6" Type="http://schemas.openxmlformats.org/officeDocument/2006/relationships/image" Target="../media/image151.png"/><Relationship Id="rId5" Type="http://schemas.openxmlformats.org/officeDocument/2006/relationships/image" Target="../media/image118.png"/><Relationship Id="rId10" Type="http://schemas.openxmlformats.org/officeDocument/2006/relationships/image" Target="../media/image72.png"/><Relationship Id="rId4" Type="http://schemas.openxmlformats.org/officeDocument/2006/relationships/image" Target="../media/image156.png"/><Relationship Id="rId9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diagramColors" Target="../diagrams/colors3.xml"/><Relationship Id="rId3" Type="http://schemas.openxmlformats.org/officeDocument/2006/relationships/tags" Target="../tags/tag27.xml"/><Relationship Id="rId7" Type="http://schemas.openxmlformats.org/officeDocument/2006/relationships/notesSlide" Target="../notesSlides/notesSlide5.xml"/><Relationship Id="rId12" Type="http://schemas.openxmlformats.org/officeDocument/2006/relationships/diagramQuickStyle" Target="../diagrams/quickStyle3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3.xml"/><Relationship Id="rId11" Type="http://schemas.openxmlformats.org/officeDocument/2006/relationships/diagramLayout" Target="../diagrams/layout3.xml"/><Relationship Id="rId5" Type="http://schemas.openxmlformats.org/officeDocument/2006/relationships/tags" Target="../tags/tag29.xml"/><Relationship Id="rId15" Type="http://schemas.openxmlformats.org/officeDocument/2006/relationships/image" Target="../media/image10.emf"/><Relationship Id="rId10" Type="http://schemas.openxmlformats.org/officeDocument/2006/relationships/diagramData" Target="../diagrams/data3.xml"/><Relationship Id="rId4" Type="http://schemas.openxmlformats.org/officeDocument/2006/relationships/tags" Target="../tags/tag28.xml"/><Relationship Id="rId9" Type="http://schemas.openxmlformats.org/officeDocument/2006/relationships/image" Target="../media/image9.png"/><Relationship Id="rId14" Type="http://schemas.microsoft.com/office/2007/relationships/diagramDrawing" Target="../diagrams/drawing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png"/><Relationship Id="rId18" Type="http://schemas.openxmlformats.org/officeDocument/2006/relationships/image" Target="../media/image158.png"/><Relationship Id="rId3" Type="http://schemas.openxmlformats.org/officeDocument/2006/relationships/tags" Target="../tags/tag62.xml"/><Relationship Id="rId21" Type="http://schemas.openxmlformats.org/officeDocument/2006/relationships/image" Target="../media/image160.png"/><Relationship Id="rId7" Type="http://schemas.openxmlformats.org/officeDocument/2006/relationships/image" Target="../media/image137.png"/><Relationship Id="rId12" Type="http://schemas.microsoft.com/office/2007/relationships/hdphoto" Target="../media/hdphoto8.wdp"/><Relationship Id="rId17" Type="http://schemas.openxmlformats.org/officeDocument/2006/relationships/image" Target="../media/image157.png"/><Relationship Id="rId2" Type="http://schemas.openxmlformats.org/officeDocument/2006/relationships/tags" Target="../tags/tag61.xml"/><Relationship Id="rId16" Type="http://schemas.openxmlformats.org/officeDocument/2006/relationships/image" Target="../media/image135.png"/><Relationship Id="rId20" Type="http://schemas.openxmlformats.org/officeDocument/2006/relationships/image" Target="../media/image45.png"/><Relationship Id="rId1" Type="http://schemas.openxmlformats.org/officeDocument/2006/relationships/tags" Target="../tags/tag60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24" Type="http://schemas.openxmlformats.org/officeDocument/2006/relationships/image" Target="../media/image163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134.png"/><Relationship Id="rId23" Type="http://schemas.openxmlformats.org/officeDocument/2006/relationships/image" Target="../media/image162.png"/><Relationship Id="rId10" Type="http://schemas.openxmlformats.org/officeDocument/2006/relationships/image" Target="../media/image140.png"/><Relationship Id="rId19" Type="http://schemas.openxmlformats.org/officeDocument/2006/relationships/image" Target="../media/image159.png"/><Relationship Id="rId4" Type="http://schemas.openxmlformats.org/officeDocument/2006/relationships/tags" Target="../tags/tag63.xml"/><Relationship Id="rId9" Type="http://schemas.openxmlformats.org/officeDocument/2006/relationships/image" Target="../media/image139.png"/><Relationship Id="rId14" Type="http://schemas.microsoft.com/office/2007/relationships/hdphoto" Target="../media/hdphoto9.wdp"/><Relationship Id="rId22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6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4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tags" Target="../tags/tag6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21" Type="http://schemas.openxmlformats.org/officeDocument/2006/relationships/image" Target="../media/image187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9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9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5.xml"/><Relationship Id="rId5" Type="http://schemas.openxmlformats.org/officeDocument/2006/relationships/image" Target="../media/image193.png"/><Relationship Id="rId4" Type="http://schemas.openxmlformats.org/officeDocument/2006/relationships/image" Target="../media/image19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200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99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95.png"/><Relationship Id="rId12" Type="http://schemas.openxmlformats.org/officeDocument/2006/relationships/image" Target="../media/image20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6.xml"/><Relationship Id="rId6" Type="http://schemas.openxmlformats.org/officeDocument/2006/relationships/image" Target="../media/image205.png"/><Relationship Id="rId11" Type="http://schemas.openxmlformats.org/officeDocument/2006/relationships/image" Target="../media/image197.png"/><Relationship Id="rId5" Type="http://schemas.openxmlformats.org/officeDocument/2006/relationships/tags" Target="../tags/tag66.xml"/><Relationship Id="rId10" Type="http://schemas.openxmlformats.org/officeDocument/2006/relationships/image" Target="../media/image209.png"/><Relationship Id="rId4" Type="http://schemas.openxmlformats.org/officeDocument/2006/relationships/image" Target="../media/image194.png"/><Relationship Id="rId9" Type="http://schemas.openxmlformats.org/officeDocument/2006/relationships/image" Target="../media/image20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169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95.png"/><Relationship Id="rId12" Type="http://schemas.openxmlformats.org/officeDocument/2006/relationships/image" Target="../media/image20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7.xml"/><Relationship Id="rId6" Type="http://schemas.openxmlformats.org/officeDocument/2006/relationships/image" Target="../media/image215.png"/><Relationship Id="rId11" Type="http://schemas.openxmlformats.org/officeDocument/2006/relationships/image" Target="../media/image203.png"/><Relationship Id="rId5" Type="http://schemas.openxmlformats.org/officeDocument/2006/relationships/tags" Target="../tags/tag67.xml"/><Relationship Id="rId15" Type="http://schemas.openxmlformats.org/officeDocument/2006/relationships/image" Target="../media/image210.png"/><Relationship Id="rId10" Type="http://schemas.openxmlformats.org/officeDocument/2006/relationships/image" Target="../media/image209.png"/><Relationship Id="rId4" Type="http://schemas.openxmlformats.org/officeDocument/2006/relationships/image" Target="../media/image202.png"/><Relationship Id="rId9" Type="http://schemas.openxmlformats.org/officeDocument/2006/relationships/image" Target="../media/image208.png"/><Relationship Id="rId14" Type="http://schemas.openxmlformats.org/officeDocument/2006/relationships/image" Target="../media/image20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9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Relationship Id="rId6" Type="http://schemas.openxmlformats.org/officeDocument/2006/relationships/image" Target="../media/image220.png"/><Relationship Id="rId5" Type="http://schemas.openxmlformats.org/officeDocument/2006/relationships/image" Target="../media/image215.png"/><Relationship Id="rId10" Type="http://schemas.openxmlformats.org/officeDocument/2006/relationships/image" Target="../media/image209.png"/><Relationship Id="rId4" Type="http://schemas.openxmlformats.org/officeDocument/2006/relationships/tags" Target="../tags/tag68.xml"/><Relationship Id="rId9" Type="http://schemas.openxmlformats.org/officeDocument/2006/relationships/image" Target="../media/image2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2.bin"/><Relationship Id="rId2" Type="http://schemas.openxmlformats.org/officeDocument/2006/relationships/tags" Target="../tags/tag3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10" Type="http://schemas.openxmlformats.org/officeDocument/2006/relationships/image" Target="../media/image13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6" Type="http://schemas.openxmlformats.org/officeDocument/2006/relationships/image" Target="../media/image1.png"/><Relationship Id="rId5" Type="http://schemas.openxmlformats.org/officeDocument/2006/relationships/image" Target="../media/image212.png"/><Relationship Id="rId4" Type="http://schemas.openxmlformats.org/officeDocument/2006/relationships/image" Target="../media/image211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4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29.png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3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Systems Modelling and Simulation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 &amp; Sizing of Aircraft Air-Conditioning Systems  –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7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System Simulation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2968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System ?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System Simulation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095" y="2107135"/>
            <a:ext cx="1469158" cy="198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Imag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9" t="24557" r="16910" b="35188"/>
          <a:stretch>
            <a:fillRect/>
          </a:stretch>
        </p:blipFill>
        <p:spPr bwMode="auto">
          <a:xfrm>
            <a:off x="623392" y="4422405"/>
            <a:ext cx="3456384" cy="166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Image 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6719" b="67969" l="32422" r="66250">
                        <a14:foregroundMark x1="41484" y1="56934" x2="34844" y2="65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73" t="31093" r="39745" b="29796"/>
          <a:stretch/>
        </p:blipFill>
        <p:spPr bwMode="auto">
          <a:xfrm rot="18900000">
            <a:off x="6615116" y="2595772"/>
            <a:ext cx="1263725" cy="138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099322"/>
            <a:ext cx="2667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071664" y="2780928"/>
            <a:ext cx="1440000" cy="630000"/>
            <a:chOff x="4806013" y="1789933"/>
            <a:chExt cx="1424630" cy="1424630"/>
          </a:xfrm>
        </p:grpSpPr>
        <p:sp>
          <p:nvSpPr>
            <p:cNvPr id="14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5" name="Oval 14"/>
            <p:cNvSpPr txBox="1"/>
            <p:nvPr/>
          </p:nvSpPr>
          <p:spPr>
            <a:xfrm>
              <a:off x="5014645" y="1998565"/>
              <a:ext cx="1007366" cy="1007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Modulate Permeability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" name="Straight Connector 2"/>
          <p:cNvCxnSpPr>
            <a:stCxn id="3076" idx="3"/>
            <a:endCxn id="14" idx="1"/>
          </p:cNvCxnSpPr>
          <p:nvPr/>
        </p:nvCxnSpPr>
        <p:spPr>
          <a:xfrm flipV="1">
            <a:off x="2710253" y="3095928"/>
            <a:ext cx="361411" cy="198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439816" y="4940418"/>
            <a:ext cx="1440000" cy="630000"/>
            <a:chOff x="4806013" y="1789933"/>
            <a:chExt cx="1424630" cy="1424630"/>
          </a:xfrm>
        </p:grpSpPr>
        <p:sp>
          <p:nvSpPr>
            <p:cNvPr id="21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2" name="Oval 14"/>
            <p:cNvSpPr txBox="1"/>
            <p:nvPr/>
          </p:nvSpPr>
          <p:spPr>
            <a:xfrm>
              <a:off x="5014645" y="1998565"/>
              <a:ext cx="1007366" cy="1007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Exchange Heat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3" name="Straight Connector 22"/>
          <p:cNvCxnSpPr>
            <a:stCxn id="3077" idx="3"/>
            <a:endCxn id="21" idx="1"/>
          </p:cNvCxnSpPr>
          <p:nvPr/>
        </p:nvCxnSpPr>
        <p:spPr>
          <a:xfrm flipV="1">
            <a:off x="4079776" y="5255418"/>
            <a:ext cx="360040" cy="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8403041" y="2442482"/>
            <a:ext cx="1869424" cy="774016"/>
            <a:chOff x="4806013" y="1789933"/>
            <a:chExt cx="1424630" cy="1424630"/>
          </a:xfrm>
        </p:grpSpPr>
        <p:sp>
          <p:nvSpPr>
            <p:cNvPr id="27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8" name="Oval 14"/>
            <p:cNvSpPr txBox="1"/>
            <p:nvPr/>
          </p:nvSpPr>
          <p:spPr>
            <a:xfrm>
              <a:off x="5014645" y="1998565"/>
              <a:ext cx="1007366" cy="1007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Modulate Electrical Resistance w. Temperature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9" name="Straight Connector 28"/>
          <p:cNvCxnSpPr>
            <a:stCxn id="3078" idx="3"/>
            <a:endCxn id="27" idx="1"/>
          </p:cNvCxnSpPr>
          <p:nvPr/>
        </p:nvCxnSpPr>
        <p:spPr>
          <a:xfrm flipV="1">
            <a:off x="7693773" y="2829490"/>
            <a:ext cx="709268" cy="985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9393696" y="3953717"/>
            <a:ext cx="1440000" cy="630000"/>
            <a:chOff x="4806013" y="1789933"/>
            <a:chExt cx="1424630" cy="1424630"/>
          </a:xfrm>
        </p:grpSpPr>
        <p:sp>
          <p:nvSpPr>
            <p:cNvPr id="34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5" name="Oval 14"/>
            <p:cNvSpPr txBox="1"/>
            <p:nvPr/>
          </p:nvSpPr>
          <p:spPr>
            <a:xfrm>
              <a:off x="5014645" y="1998565"/>
              <a:ext cx="1007366" cy="1007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Acquire Sensors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6" name="Straight Connector 35"/>
          <p:cNvCxnSpPr>
            <a:endCxn id="34" idx="1"/>
          </p:cNvCxnSpPr>
          <p:nvPr/>
        </p:nvCxnSpPr>
        <p:spPr>
          <a:xfrm flipV="1">
            <a:off x="8748819" y="4268717"/>
            <a:ext cx="644877" cy="548688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9393696" y="4725144"/>
            <a:ext cx="1440000" cy="630000"/>
            <a:chOff x="4806013" y="1789933"/>
            <a:chExt cx="1424630" cy="1424630"/>
          </a:xfrm>
        </p:grpSpPr>
        <p:sp>
          <p:nvSpPr>
            <p:cNvPr id="41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2" name="Oval 14"/>
            <p:cNvSpPr txBox="1"/>
            <p:nvPr/>
          </p:nvSpPr>
          <p:spPr>
            <a:xfrm>
              <a:off x="5014645" y="1998564"/>
              <a:ext cx="1007366" cy="100736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Compute Commands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375000" y="5517232"/>
            <a:ext cx="1440000" cy="630000"/>
            <a:chOff x="4806013" y="1789933"/>
            <a:chExt cx="1424630" cy="1424630"/>
          </a:xfrm>
        </p:grpSpPr>
        <p:sp>
          <p:nvSpPr>
            <p:cNvPr id="44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5" name="Oval 14"/>
            <p:cNvSpPr txBox="1"/>
            <p:nvPr/>
          </p:nvSpPr>
          <p:spPr>
            <a:xfrm>
              <a:off x="5014645" y="1998564"/>
              <a:ext cx="1007366" cy="100736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Command Actuators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7" name="Straight Connector 46"/>
          <p:cNvCxnSpPr>
            <a:endCxn id="41" idx="1"/>
          </p:cNvCxnSpPr>
          <p:nvPr/>
        </p:nvCxnSpPr>
        <p:spPr>
          <a:xfrm>
            <a:off x="8748819" y="5040143"/>
            <a:ext cx="644877" cy="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44" idx="1"/>
          </p:cNvCxnSpPr>
          <p:nvPr/>
        </p:nvCxnSpPr>
        <p:spPr>
          <a:xfrm>
            <a:off x="8759292" y="5478156"/>
            <a:ext cx="615708" cy="35407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Speech bubble"/>
          <p:cNvSpPr/>
          <p:nvPr>
            <p:custDataLst>
              <p:tags r:id="rId1"/>
            </p:custDataLst>
          </p:nvPr>
        </p:nvSpPr>
        <p:spPr bwMode="auto">
          <a:xfrm>
            <a:off x="5034766" y="2041831"/>
            <a:ext cx="1690100" cy="570695"/>
          </a:xfrm>
          <a:prstGeom prst="accentBorderCallout1">
            <a:avLst>
              <a:gd name="adj1" fmla="val 74340"/>
              <a:gd name="adj2" fmla="val -5021"/>
              <a:gd name="adj3" fmla="val 131245"/>
              <a:gd name="adj4" fmla="val -31387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Main Equipment Function(s)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639616" y="2400997"/>
            <a:ext cx="1872048" cy="298084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Pneumatic Valve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4021596" y="4580976"/>
            <a:ext cx="1872048" cy="298084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Exchanger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8112225" y="2070702"/>
            <a:ext cx="2162864" cy="298084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 Sensor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8976320" y="3566914"/>
            <a:ext cx="1857376" cy="298084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</a:p>
        </p:txBody>
      </p:sp>
      <p:grpSp>
        <p:nvGrpSpPr>
          <p:cNvPr id="61" name="Takeaway"/>
          <p:cNvGrpSpPr>
            <a:grpSpLocks/>
          </p:cNvGrpSpPr>
          <p:nvPr>
            <p:custDataLst>
              <p:tags r:id="rId2"/>
            </p:custDataLst>
          </p:nvPr>
        </p:nvGrpSpPr>
        <p:grpSpPr>
          <a:xfrm>
            <a:off x="407368" y="1298961"/>
            <a:ext cx="11261783" cy="505282"/>
            <a:chOff x="546516" y="5517332"/>
            <a:chExt cx="8064499" cy="505282"/>
          </a:xfrm>
        </p:grpSpPr>
        <p:sp>
          <p:nvSpPr>
            <p:cNvPr id="62" name="Rechteck 2"/>
            <p:cNvSpPr/>
            <p:nvPr>
              <p:custDataLst>
                <p:tags r:id="rId3"/>
              </p:custDataLst>
            </p:nvPr>
          </p:nvSpPr>
          <p:spPr>
            <a:xfrm>
              <a:off x="546516" y="5518558"/>
              <a:ext cx="647874" cy="50405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666666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 smtClean="0">
                  <a:latin typeface="+mj-lt"/>
                </a:rPr>
                <a:t>///</a:t>
              </a:r>
            </a:p>
          </p:txBody>
        </p:sp>
        <p:sp>
          <p:nvSpPr>
            <p:cNvPr id="63" name="Rechteck 3"/>
            <p:cNvSpPr/>
            <p:nvPr>
              <p:custDataLst>
                <p:tags r:id="rId4"/>
              </p:custDataLst>
            </p:nvPr>
          </p:nvSpPr>
          <p:spPr>
            <a:xfrm>
              <a:off x="1202270" y="5517332"/>
              <a:ext cx="7408745" cy="50405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666666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dk1"/>
                  </a:solidFill>
                  <a:latin typeface="+mj-lt"/>
                </a:rPr>
                <a:t>Assembly of “sub-elements” with more simple functions : Complexity Management</a:t>
              </a:r>
              <a:endParaRPr lang="fr-FR" dirty="0" smtClean="0">
                <a:solidFill>
                  <a:schemeClr val="dk1"/>
                </a:solidFill>
                <a:latin typeface="+mj-lt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11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5789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System ?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System Simulation</a:t>
            </a:r>
            <a:endParaRPr lang="en-US" dirty="0"/>
          </a:p>
        </p:txBody>
      </p:sp>
      <p:grpSp>
        <p:nvGrpSpPr>
          <p:cNvPr id="61" name="Takeaway"/>
          <p:cNvGrpSpPr>
            <a:grpSpLocks/>
          </p:cNvGrpSpPr>
          <p:nvPr>
            <p:custDataLst>
              <p:tags r:id="rId1"/>
            </p:custDataLst>
          </p:nvPr>
        </p:nvGrpSpPr>
        <p:grpSpPr>
          <a:xfrm>
            <a:off x="407368" y="1298961"/>
            <a:ext cx="11261783" cy="505282"/>
            <a:chOff x="546516" y="5517332"/>
            <a:chExt cx="8064499" cy="505282"/>
          </a:xfrm>
        </p:grpSpPr>
        <p:sp>
          <p:nvSpPr>
            <p:cNvPr id="62" name="Rechteck 2"/>
            <p:cNvSpPr/>
            <p:nvPr>
              <p:custDataLst>
                <p:tags r:id="rId4"/>
              </p:custDataLst>
            </p:nvPr>
          </p:nvSpPr>
          <p:spPr>
            <a:xfrm>
              <a:off x="546516" y="5518558"/>
              <a:ext cx="647874" cy="50405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666666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 smtClean="0">
                  <a:latin typeface="+mj-lt"/>
                </a:rPr>
                <a:t>///</a:t>
              </a:r>
            </a:p>
          </p:txBody>
        </p:sp>
        <p:sp>
          <p:nvSpPr>
            <p:cNvPr id="63" name="Rechteck 3"/>
            <p:cNvSpPr/>
            <p:nvPr>
              <p:custDataLst>
                <p:tags r:id="rId5"/>
              </p:custDataLst>
            </p:nvPr>
          </p:nvSpPr>
          <p:spPr>
            <a:xfrm>
              <a:off x="1202270" y="5517332"/>
              <a:ext cx="7408745" cy="50405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666666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dk1"/>
                  </a:solidFill>
                  <a:latin typeface="+mj-lt"/>
                </a:rPr>
                <a:t>Emergence</a:t>
              </a:r>
              <a:r>
                <a:rPr lang="en-US" dirty="0" smtClean="0">
                  <a:solidFill>
                    <a:schemeClr val="dk1"/>
                  </a:solidFill>
                  <a:latin typeface="+mj-lt"/>
                </a:rPr>
                <a:t> of System function(s) thanks to the chosen Architecture : High Level Services</a:t>
              </a:r>
              <a:endParaRPr lang="fr-FR" dirty="0" smtClean="0">
                <a:solidFill>
                  <a:schemeClr val="dk1"/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632" y="2056902"/>
            <a:ext cx="5976664" cy="3890054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grpSp>
        <p:nvGrpSpPr>
          <p:cNvPr id="46" name="Group 45"/>
          <p:cNvGrpSpPr/>
          <p:nvPr/>
        </p:nvGrpSpPr>
        <p:grpSpPr>
          <a:xfrm>
            <a:off x="9480376" y="2484439"/>
            <a:ext cx="1869424" cy="774016"/>
            <a:chOff x="4806013" y="1789933"/>
            <a:chExt cx="1424630" cy="1424630"/>
          </a:xfrm>
        </p:grpSpPr>
        <p:sp>
          <p:nvSpPr>
            <p:cNvPr id="48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9" name="Oval 14"/>
            <p:cNvSpPr txBox="1"/>
            <p:nvPr/>
          </p:nvSpPr>
          <p:spPr>
            <a:xfrm>
              <a:off x="5014645" y="1998565"/>
              <a:ext cx="1007366" cy="1007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Control Temperature 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1" name="Straight Connector 50"/>
          <p:cNvCxnSpPr>
            <a:endCxn id="48" idx="1"/>
          </p:cNvCxnSpPr>
          <p:nvPr/>
        </p:nvCxnSpPr>
        <p:spPr>
          <a:xfrm flipV="1">
            <a:off x="8771108" y="2871447"/>
            <a:ext cx="709268" cy="985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9189560" y="2112659"/>
            <a:ext cx="2162864" cy="298084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 Regulation</a:t>
            </a:r>
          </a:p>
        </p:txBody>
      </p:sp>
      <p:sp>
        <p:nvSpPr>
          <p:cNvPr id="53" name="Speech bubble"/>
          <p:cNvSpPr/>
          <p:nvPr>
            <p:custDataLst>
              <p:tags r:id="rId2"/>
            </p:custDataLst>
          </p:nvPr>
        </p:nvSpPr>
        <p:spPr bwMode="auto">
          <a:xfrm>
            <a:off x="738766" y="2318410"/>
            <a:ext cx="1690100" cy="755361"/>
          </a:xfrm>
          <a:prstGeom prst="accentBorderCallout1">
            <a:avLst>
              <a:gd name="adj1" fmla="val 89027"/>
              <a:gd name="adj2" fmla="val 103186"/>
              <a:gd name="adj3" fmla="val 100535"/>
              <a:gd name="adj4" fmla="val 120102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Air Preparation System Architecture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54" name="Rounded Rectangle 53"/>
          <p:cNvSpPr/>
          <p:nvPr>
            <p:custDataLst>
              <p:tags r:id="rId3"/>
            </p:custDataLst>
          </p:nvPr>
        </p:nvSpPr>
        <p:spPr>
          <a:xfrm>
            <a:off x="9295219" y="4077072"/>
            <a:ext cx="2239738" cy="1639146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indent="-2880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i="1" dirty="0" smtClean="0">
                <a:solidFill>
                  <a:srgbClr val="3A3838"/>
                </a:solidFill>
                <a:latin typeface="Arial" panose="020B0604020202020204" pitchFamily="34" charset="0"/>
              </a:rPr>
              <a:t>Properties</a:t>
            </a:r>
            <a:endParaRPr lang="en-US" sz="120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288000" indent="-2880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Blip>
                <a:blip r:embed="rId9"/>
              </a:buBlip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Temperature Regulation Performances</a:t>
            </a:r>
          </a:p>
          <a:p>
            <a:pPr marL="288000" indent="-2880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Blip>
                <a:blip r:embed="rId9"/>
              </a:buBlip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Temperature Limitations</a:t>
            </a:r>
          </a:p>
          <a:p>
            <a:pPr marL="288000" indent="-2880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Blip>
                <a:blip r:embed="rId9"/>
              </a:buBlip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Failures Modes</a:t>
            </a:r>
          </a:p>
          <a:p>
            <a:pPr marL="288000" indent="-2880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Blip>
                <a:blip r:embed="rId9"/>
              </a:buBlip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Monitoring</a:t>
            </a:r>
          </a:p>
          <a:p>
            <a:pPr marL="288000" indent="-2880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Blip>
                <a:blip r:embed="rId9"/>
              </a:buBlip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Reconfiguration </a:t>
            </a:r>
          </a:p>
          <a:p>
            <a:pPr marL="288000" indent="-2880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Blip>
                <a:blip r:embed="rId9"/>
              </a:buBlip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366511" y="3789040"/>
            <a:ext cx="2239738" cy="1080120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3A3838"/>
                </a:solidFill>
                <a:latin typeface="Arial" panose="020B0604020202020204" pitchFamily="34" charset="0"/>
              </a:rPr>
              <a:t>System Architecture is results of </a:t>
            </a:r>
            <a:r>
              <a:rPr lang="en-US" sz="1400" u="sng" dirty="0" smtClean="0">
                <a:solidFill>
                  <a:srgbClr val="3A3838"/>
                </a:solidFill>
                <a:latin typeface="Arial" panose="020B0604020202020204" pitchFamily="34" charset="0"/>
              </a:rPr>
              <a:t>design choices</a:t>
            </a:r>
            <a:r>
              <a:rPr lang="en-US" sz="1400" dirty="0" smtClean="0">
                <a:solidFill>
                  <a:srgbClr val="3A3838"/>
                </a:solidFill>
                <a:latin typeface="Arial" panose="020B0604020202020204" pitchFamily="34" charset="0"/>
              </a:rPr>
              <a:t> !</a:t>
            </a:r>
            <a:endParaRPr lang="en-US" sz="120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3367030" y="5733256"/>
            <a:ext cx="1504834" cy="298084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Pneumatic Valve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864530" y="2359713"/>
            <a:ext cx="1375486" cy="298084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Exchanger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6752926" y="2357461"/>
            <a:ext cx="1791346" cy="298084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 Sensor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752926" y="5902757"/>
            <a:ext cx="1857376" cy="298084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14460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Simulation ?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System Simulation</a:t>
            </a:r>
            <a:endParaRPr lang="en-US" dirty="0"/>
          </a:p>
        </p:txBody>
      </p:sp>
      <p:grpSp>
        <p:nvGrpSpPr>
          <p:cNvPr id="7" name="Takeaway"/>
          <p:cNvGrpSpPr>
            <a:grpSpLocks/>
          </p:cNvGrpSpPr>
          <p:nvPr>
            <p:custDataLst>
              <p:tags r:id="rId1"/>
            </p:custDataLst>
          </p:nvPr>
        </p:nvGrpSpPr>
        <p:grpSpPr>
          <a:xfrm>
            <a:off x="407368" y="1298961"/>
            <a:ext cx="11261783" cy="505282"/>
            <a:chOff x="546516" y="5517332"/>
            <a:chExt cx="8064499" cy="505282"/>
          </a:xfrm>
        </p:grpSpPr>
        <p:sp>
          <p:nvSpPr>
            <p:cNvPr id="10" name="Rechteck 2"/>
            <p:cNvSpPr/>
            <p:nvPr>
              <p:custDataLst>
                <p:tags r:id="rId2"/>
              </p:custDataLst>
            </p:nvPr>
          </p:nvSpPr>
          <p:spPr>
            <a:xfrm>
              <a:off x="546516" y="5518558"/>
              <a:ext cx="647874" cy="50405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666666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+mj-lt"/>
                </a:rPr>
                <a:t>///</a:t>
              </a:r>
            </a:p>
          </p:txBody>
        </p:sp>
        <p:sp>
          <p:nvSpPr>
            <p:cNvPr id="11" name="Rechteck 3"/>
            <p:cNvSpPr/>
            <p:nvPr>
              <p:custDataLst>
                <p:tags r:id="rId3"/>
              </p:custDataLst>
            </p:nvPr>
          </p:nvSpPr>
          <p:spPr>
            <a:xfrm>
              <a:off x="1202270" y="5517332"/>
              <a:ext cx="7408745" cy="50405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666666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dk1"/>
                  </a:solidFill>
                  <a:latin typeface="+mj-lt"/>
                </a:rPr>
                <a:t>Simulation is a support for Analysis</a:t>
              </a:r>
            </a:p>
          </p:txBody>
        </p:sp>
      </p:grpSp>
      <p:sp>
        <p:nvSpPr>
          <p:cNvPr id="2" name="Snip Single Corner Rectangle 1"/>
          <p:cNvSpPr/>
          <p:nvPr/>
        </p:nvSpPr>
        <p:spPr>
          <a:xfrm>
            <a:off x="2306933" y="2283648"/>
            <a:ext cx="1339654" cy="576064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Requirements</a:t>
            </a:r>
          </a:p>
        </p:txBody>
      </p:sp>
      <p:sp>
        <p:nvSpPr>
          <p:cNvPr id="3" name="Snip Diagonal Corner Rectangle 2"/>
          <p:cNvSpPr/>
          <p:nvPr/>
        </p:nvSpPr>
        <p:spPr>
          <a:xfrm>
            <a:off x="2306933" y="5373216"/>
            <a:ext cx="1339654" cy="576064"/>
          </a:xfrm>
          <a:prstGeom prst="snip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Solution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2306933" y="3313504"/>
            <a:ext cx="1339654" cy="576064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Needs Analysis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2306933" y="4343360"/>
            <a:ext cx="1339654" cy="576064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Architecture Principles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7368" y="1857856"/>
            <a:ext cx="5084070" cy="437945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8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Activity</a:t>
            </a:r>
          </a:p>
        </p:txBody>
      </p:sp>
      <p:sp>
        <p:nvSpPr>
          <p:cNvPr id="5" name="Curved Right Arrow 4"/>
          <p:cNvSpPr/>
          <p:nvPr/>
        </p:nvSpPr>
        <p:spPr>
          <a:xfrm flipV="1">
            <a:off x="1949555" y="2636912"/>
            <a:ext cx="329671" cy="936104"/>
          </a:xfrm>
          <a:prstGeom prst="curv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20" name="Curved Right Arrow 19"/>
          <p:cNvSpPr/>
          <p:nvPr/>
        </p:nvSpPr>
        <p:spPr>
          <a:xfrm flipV="1">
            <a:off x="1949555" y="3681028"/>
            <a:ext cx="329671" cy="936104"/>
          </a:xfrm>
          <a:prstGeom prst="curv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21" name="Curved Right Arrow 20"/>
          <p:cNvSpPr/>
          <p:nvPr/>
        </p:nvSpPr>
        <p:spPr>
          <a:xfrm flipV="1">
            <a:off x="1946391" y="4712116"/>
            <a:ext cx="329671" cy="936104"/>
          </a:xfrm>
          <a:prstGeom prst="curv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24" name="Curved Right Arrow 23"/>
          <p:cNvSpPr/>
          <p:nvPr/>
        </p:nvSpPr>
        <p:spPr>
          <a:xfrm rot="10800000" flipV="1">
            <a:off x="3692559" y="2636911"/>
            <a:ext cx="329671" cy="936104"/>
          </a:xfrm>
          <a:prstGeom prst="curv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26" name="Curved Right Arrow 25"/>
          <p:cNvSpPr/>
          <p:nvPr/>
        </p:nvSpPr>
        <p:spPr>
          <a:xfrm rot="10800000" flipV="1">
            <a:off x="3697487" y="3648412"/>
            <a:ext cx="329671" cy="936104"/>
          </a:xfrm>
          <a:prstGeom prst="curv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27" name="Curved Right Arrow 26"/>
          <p:cNvSpPr/>
          <p:nvPr/>
        </p:nvSpPr>
        <p:spPr>
          <a:xfrm rot="10800000" flipV="1">
            <a:off x="3692559" y="4717012"/>
            <a:ext cx="329671" cy="936104"/>
          </a:xfrm>
          <a:prstGeom prst="curv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149000" y="4077072"/>
            <a:ext cx="1010896" cy="1872208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Choices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149000" y="2283647"/>
            <a:ext cx="1010896" cy="1600825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Elicitation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65140" y="2283647"/>
            <a:ext cx="1010896" cy="3665633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Feedback &amp; Validation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281739" y="4321357"/>
            <a:ext cx="1626196" cy="13268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Questions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585081" y="1857856"/>
            <a:ext cx="5084070" cy="437945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8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Activity</a:t>
            </a:r>
          </a:p>
        </p:txBody>
      </p:sp>
      <p:sp>
        <p:nvSpPr>
          <p:cNvPr id="33" name="Right Arrow 32"/>
          <p:cNvSpPr/>
          <p:nvPr/>
        </p:nvSpPr>
        <p:spPr>
          <a:xfrm flipH="1">
            <a:off x="5281739" y="2417081"/>
            <a:ext cx="1626196" cy="13268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Results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192001" y="2896108"/>
            <a:ext cx="1800000" cy="1080000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250908" y="2474444"/>
            <a:ext cx="1800000" cy="1080000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Benches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262981" y="4161084"/>
            <a:ext cx="1800000" cy="1080000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185458" y="4650840"/>
            <a:ext cx="1800000" cy="1080000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Engineering Assessment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82710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Simulation ?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System Simulation</a:t>
            </a:r>
            <a:endParaRPr lang="en-US" dirty="0"/>
          </a:p>
        </p:txBody>
      </p:sp>
      <p:grpSp>
        <p:nvGrpSpPr>
          <p:cNvPr id="7" name="Takeaway"/>
          <p:cNvGrpSpPr>
            <a:grpSpLocks/>
          </p:cNvGrpSpPr>
          <p:nvPr>
            <p:custDataLst>
              <p:tags r:id="rId1"/>
            </p:custDataLst>
          </p:nvPr>
        </p:nvGrpSpPr>
        <p:grpSpPr>
          <a:xfrm>
            <a:off x="407368" y="1298961"/>
            <a:ext cx="11261783" cy="505282"/>
            <a:chOff x="546516" y="5517332"/>
            <a:chExt cx="8064499" cy="505282"/>
          </a:xfrm>
        </p:grpSpPr>
        <p:sp>
          <p:nvSpPr>
            <p:cNvPr id="10" name="Rechteck 2"/>
            <p:cNvSpPr/>
            <p:nvPr>
              <p:custDataLst>
                <p:tags r:id="rId2"/>
              </p:custDataLst>
            </p:nvPr>
          </p:nvSpPr>
          <p:spPr>
            <a:xfrm>
              <a:off x="546516" y="5518558"/>
              <a:ext cx="647874" cy="50405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666666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+mj-lt"/>
                </a:rPr>
                <a:t>///</a:t>
              </a:r>
            </a:p>
          </p:txBody>
        </p:sp>
        <p:sp>
          <p:nvSpPr>
            <p:cNvPr id="11" name="Rechteck 3"/>
            <p:cNvSpPr/>
            <p:nvPr>
              <p:custDataLst>
                <p:tags r:id="rId3"/>
              </p:custDataLst>
            </p:nvPr>
          </p:nvSpPr>
          <p:spPr>
            <a:xfrm>
              <a:off x="1202270" y="5517332"/>
              <a:ext cx="7408745" cy="50405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666666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dk1"/>
                  </a:solidFill>
                  <a:latin typeface="+mj-lt"/>
                </a:rPr>
                <a:t>Simulation Requires a large set of information as input</a:t>
              </a:r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3672840" y="2965334"/>
            <a:ext cx="4930140" cy="3107805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825240" y="3455923"/>
            <a:ext cx="2842260" cy="1547507"/>
          </a:xfrm>
          <a:prstGeom prst="roundRect">
            <a:avLst>
              <a:gd name="adj" fmla="val 2536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400" b="1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Multi-physical equations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Equations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Events Modelling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Safety,…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825240" y="5189220"/>
            <a:ext cx="4575015" cy="652409"/>
          </a:xfrm>
          <a:prstGeom prst="roundRect">
            <a:avLst>
              <a:gd name="adj" fmla="val 2536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Solver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Robustness, Accuracy, Computational Cost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819900" y="3455922"/>
            <a:ext cx="1508348" cy="1547507"/>
          </a:xfrm>
          <a:prstGeom prst="roundRect">
            <a:avLst>
              <a:gd name="adj" fmla="val 2536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400" b="1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Produced data (unknowns,…)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481817" y="3236973"/>
            <a:ext cx="1021080" cy="43789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6337" y="3134613"/>
            <a:ext cx="1800000" cy="642618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 to Validate / Verify</a:t>
            </a:r>
          </a:p>
        </p:txBody>
      </p:sp>
      <p:sp>
        <p:nvSpPr>
          <p:cNvPr id="46" name="Right Arrow 45"/>
          <p:cNvSpPr/>
          <p:nvPr/>
        </p:nvSpPr>
        <p:spPr>
          <a:xfrm>
            <a:off x="2481817" y="4361354"/>
            <a:ext cx="1021080" cy="43789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46337" y="4258994"/>
            <a:ext cx="1800000" cy="642618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2481817" y="5485735"/>
            <a:ext cx="1021080" cy="43789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46337" y="5383375"/>
            <a:ext cx="1800000" cy="642618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1400" b="1" dirty="0" err="1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Scenarii</a:t>
            </a:r>
            <a:endParaRPr lang="en-US" sz="1400" b="1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8720316" y="4361354"/>
            <a:ext cx="1021080" cy="43789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9869151" y="4251597"/>
            <a:ext cx="1800000" cy="642618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46337" y="2143984"/>
            <a:ext cx="1800000" cy="617296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</p:txBody>
      </p:sp>
      <p:sp>
        <p:nvSpPr>
          <p:cNvPr id="16" name="Bent Arrow 15"/>
          <p:cNvSpPr/>
          <p:nvPr/>
        </p:nvSpPr>
        <p:spPr>
          <a:xfrm rot="5400000">
            <a:off x="3032988" y="1803406"/>
            <a:ext cx="632461" cy="1734807"/>
          </a:xfrm>
          <a:prstGeom prst="bentArrow">
            <a:avLst>
              <a:gd name="adj1" fmla="val 35843"/>
              <a:gd name="adj2" fmla="val 35241"/>
              <a:gd name="adj3" fmla="val 25000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Model &amp; Sizing of A/C Air Systems 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US" smtClean="0"/>
              <a:pPr marL="0" indent="0">
                <a:buFontTx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44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“System Simulation” ?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System Simulation</a:t>
            </a:r>
            <a:endParaRPr lang="en-US" dirty="0"/>
          </a:p>
        </p:txBody>
      </p:sp>
      <p:grpSp>
        <p:nvGrpSpPr>
          <p:cNvPr id="7" name="Takeaway"/>
          <p:cNvGrpSpPr>
            <a:grpSpLocks/>
          </p:cNvGrpSpPr>
          <p:nvPr>
            <p:custDataLst>
              <p:tags r:id="rId1"/>
            </p:custDataLst>
          </p:nvPr>
        </p:nvGrpSpPr>
        <p:grpSpPr>
          <a:xfrm>
            <a:off x="407368" y="1298961"/>
            <a:ext cx="11261783" cy="505282"/>
            <a:chOff x="546516" y="5517332"/>
            <a:chExt cx="8064499" cy="505282"/>
          </a:xfrm>
        </p:grpSpPr>
        <p:sp>
          <p:nvSpPr>
            <p:cNvPr id="10" name="Rechteck 2"/>
            <p:cNvSpPr/>
            <p:nvPr>
              <p:custDataLst>
                <p:tags r:id="rId2"/>
              </p:custDataLst>
            </p:nvPr>
          </p:nvSpPr>
          <p:spPr>
            <a:xfrm>
              <a:off x="546516" y="5518558"/>
              <a:ext cx="647874" cy="50405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666666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+mj-lt"/>
                </a:rPr>
                <a:t>///</a:t>
              </a:r>
            </a:p>
          </p:txBody>
        </p:sp>
        <p:sp>
          <p:nvSpPr>
            <p:cNvPr id="11" name="Rechteck 3"/>
            <p:cNvSpPr/>
            <p:nvPr>
              <p:custDataLst>
                <p:tags r:id="rId3"/>
              </p:custDataLst>
            </p:nvPr>
          </p:nvSpPr>
          <p:spPr>
            <a:xfrm>
              <a:off x="1202270" y="5517332"/>
              <a:ext cx="7408745" cy="50405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666666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dk1"/>
                  </a:solidFill>
                  <a:latin typeface="+mj-lt"/>
                </a:rPr>
                <a:t>Performance Example</a:t>
              </a:r>
            </a:p>
          </p:txBody>
        </p:sp>
      </p:grp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461" y="3454335"/>
            <a:ext cx="1632170" cy="109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780" y="1934481"/>
            <a:ext cx="973532" cy="116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à coins arrondis 16"/>
          <p:cNvSpPr/>
          <p:nvPr/>
        </p:nvSpPr>
        <p:spPr>
          <a:xfrm>
            <a:off x="4706508" y="2033564"/>
            <a:ext cx="826076" cy="198135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Computer</a:t>
            </a:r>
            <a:endParaRPr lang="en-US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8" name="Rectangle à coins arrondis 17"/>
          <p:cNvSpPr/>
          <p:nvPr/>
        </p:nvSpPr>
        <p:spPr>
          <a:xfrm>
            <a:off x="4429165" y="4550857"/>
            <a:ext cx="1380761" cy="237132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</a:rPr>
              <a:t>Physical Hardware</a:t>
            </a:r>
            <a:endParaRPr lang="en-US" sz="1100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9" name="Connecteur en angle 18"/>
          <p:cNvCxnSpPr>
            <a:stCxn id="25" idx="3"/>
            <a:endCxn id="26" idx="3"/>
          </p:cNvCxnSpPr>
          <p:nvPr/>
        </p:nvCxnSpPr>
        <p:spPr bwMode="auto">
          <a:xfrm flipH="1" flipV="1">
            <a:off x="5606312" y="2516702"/>
            <a:ext cx="329319" cy="1483364"/>
          </a:xfrm>
          <a:prstGeom prst="bentConnector3">
            <a:avLst>
              <a:gd name="adj1" fmla="val -694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Connecteur en angle 19"/>
          <p:cNvCxnSpPr>
            <a:stCxn id="26" idx="1"/>
            <a:endCxn id="25" idx="1"/>
          </p:cNvCxnSpPr>
          <p:nvPr/>
        </p:nvCxnSpPr>
        <p:spPr bwMode="auto">
          <a:xfrm rot="10800000" flipV="1">
            <a:off x="4303462" y="2516702"/>
            <a:ext cx="329319" cy="1483364"/>
          </a:xfrm>
          <a:prstGeom prst="bentConnector3">
            <a:avLst>
              <a:gd name="adj1" fmla="val 1694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à coins arrondis 20"/>
          <p:cNvSpPr/>
          <p:nvPr/>
        </p:nvSpPr>
        <p:spPr>
          <a:xfrm>
            <a:off x="5770517" y="3067293"/>
            <a:ext cx="834043" cy="221285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Sensors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2" name="Rectangle à coins arrondis 21"/>
          <p:cNvSpPr/>
          <p:nvPr/>
        </p:nvSpPr>
        <p:spPr>
          <a:xfrm>
            <a:off x="3502908" y="3082428"/>
            <a:ext cx="1131893" cy="21866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Commands</a:t>
            </a:r>
          </a:p>
        </p:txBody>
      </p:sp>
      <p:sp>
        <p:nvSpPr>
          <p:cNvPr id="33" name="Rectangle à coins arrondis 22"/>
          <p:cNvSpPr/>
          <p:nvPr/>
        </p:nvSpPr>
        <p:spPr>
          <a:xfrm>
            <a:off x="3502908" y="3350429"/>
            <a:ext cx="1131893" cy="21866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Configuration</a:t>
            </a:r>
          </a:p>
        </p:txBody>
      </p:sp>
      <p:sp>
        <p:nvSpPr>
          <p:cNvPr id="34" name="Rectangle à coins arrondis 26"/>
          <p:cNvSpPr/>
          <p:nvPr/>
        </p:nvSpPr>
        <p:spPr>
          <a:xfrm>
            <a:off x="1029986" y="3653302"/>
            <a:ext cx="2264187" cy="5040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Functions</a:t>
            </a:r>
          </a:p>
        </p:txBody>
      </p:sp>
      <p:sp>
        <p:nvSpPr>
          <p:cNvPr id="35" name="Rectangle à coins arrondis 27"/>
          <p:cNvSpPr/>
          <p:nvPr/>
        </p:nvSpPr>
        <p:spPr>
          <a:xfrm>
            <a:off x="1012190" y="2432562"/>
            <a:ext cx="2264187" cy="5040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Interfaces</a:t>
            </a:r>
          </a:p>
        </p:txBody>
      </p:sp>
      <p:sp>
        <p:nvSpPr>
          <p:cNvPr id="36" name="Rectangle à coins arrondis 28"/>
          <p:cNvSpPr/>
          <p:nvPr/>
        </p:nvSpPr>
        <p:spPr>
          <a:xfrm>
            <a:off x="6929788" y="2969338"/>
            <a:ext cx="1761578" cy="114329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Performances</a:t>
            </a:r>
          </a:p>
        </p:txBody>
      </p:sp>
      <p:sp>
        <p:nvSpPr>
          <p:cNvPr id="37" name="Rectangle à coins arrondis 29"/>
          <p:cNvSpPr/>
          <p:nvPr/>
        </p:nvSpPr>
        <p:spPr>
          <a:xfrm>
            <a:off x="4286023" y="5443977"/>
            <a:ext cx="1620000" cy="504000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b="1" kern="0" dirty="0">
                <a:solidFill>
                  <a:prstClr val="black"/>
                </a:solidFill>
                <a:latin typeface="Calibri"/>
                <a:cs typeface="+mn-cs"/>
              </a:rPr>
              <a:t>Mechanics</a:t>
            </a:r>
          </a:p>
        </p:txBody>
      </p:sp>
      <p:sp>
        <p:nvSpPr>
          <p:cNvPr id="38" name="Rectangle à coins arrondis 30"/>
          <p:cNvSpPr/>
          <p:nvPr/>
        </p:nvSpPr>
        <p:spPr>
          <a:xfrm>
            <a:off x="7994075" y="5436829"/>
            <a:ext cx="1620000" cy="504000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b="1" kern="0" dirty="0">
                <a:solidFill>
                  <a:prstClr val="black"/>
                </a:solidFill>
                <a:latin typeface="Calibri"/>
                <a:cs typeface="+mn-cs"/>
              </a:rPr>
              <a:t>Electrical</a:t>
            </a:r>
          </a:p>
        </p:txBody>
      </p:sp>
      <p:sp>
        <p:nvSpPr>
          <p:cNvPr id="39" name="Rectangle à coins arrondis 31"/>
          <p:cNvSpPr/>
          <p:nvPr/>
        </p:nvSpPr>
        <p:spPr>
          <a:xfrm>
            <a:off x="2431997" y="5451747"/>
            <a:ext cx="1620000" cy="504000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+mn-cs"/>
              </a:rPr>
              <a:t>Pneumatic</a:t>
            </a:r>
            <a:endParaRPr lang="en-US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0" name="Rectangle à coins arrondis 32"/>
          <p:cNvSpPr/>
          <p:nvPr/>
        </p:nvSpPr>
        <p:spPr>
          <a:xfrm>
            <a:off x="9848099" y="5424166"/>
            <a:ext cx="1620000" cy="504000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b="1" kern="0" dirty="0">
                <a:solidFill>
                  <a:prstClr val="black"/>
                </a:solidFill>
                <a:latin typeface="Calibri"/>
                <a:cs typeface="+mn-cs"/>
              </a:rPr>
              <a:t>Control</a:t>
            </a:r>
          </a:p>
        </p:txBody>
      </p:sp>
      <p:sp>
        <p:nvSpPr>
          <p:cNvPr id="41" name="Rectangle à coins arrondis 33"/>
          <p:cNvSpPr/>
          <p:nvPr/>
        </p:nvSpPr>
        <p:spPr>
          <a:xfrm>
            <a:off x="577971" y="5451747"/>
            <a:ext cx="1620000" cy="504000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b="1" kern="0" dirty="0">
                <a:solidFill>
                  <a:prstClr val="black"/>
                </a:solidFill>
                <a:latin typeface="Calibri"/>
                <a:cs typeface="+mn-cs"/>
              </a:rPr>
              <a:t>Thermal</a:t>
            </a:r>
          </a:p>
        </p:txBody>
      </p:sp>
      <p:sp>
        <p:nvSpPr>
          <p:cNvPr id="42" name="Rectangle à coins arrondis 34"/>
          <p:cNvSpPr/>
          <p:nvPr/>
        </p:nvSpPr>
        <p:spPr>
          <a:xfrm>
            <a:off x="1012189" y="3042932"/>
            <a:ext cx="2264187" cy="5040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</a:t>
            </a:r>
          </a:p>
        </p:txBody>
      </p:sp>
      <p:sp>
        <p:nvSpPr>
          <p:cNvPr id="43" name="Rectangle à coins arrondis 35"/>
          <p:cNvSpPr/>
          <p:nvPr/>
        </p:nvSpPr>
        <p:spPr>
          <a:xfrm>
            <a:off x="6140049" y="5443977"/>
            <a:ext cx="1620000" cy="504000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b="1" kern="0" dirty="0">
                <a:solidFill>
                  <a:prstClr val="black"/>
                </a:solidFill>
                <a:latin typeface="Calibri"/>
                <a:cs typeface="+mn-cs"/>
              </a:rPr>
              <a:t>Hydraulic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472083" y="5039059"/>
            <a:ext cx="11130271" cy="101121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5" name="Rectangle à coins arrondis 41"/>
          <p:cNvSpPr/>
          <p:nvPr/>
        </p:nvSpPr>
        <p:spPr>
          <a:xfrm>
            <a:off x="593386" y="5085714"/>
            <a:ext cx="10874713" cy="293167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Physical Domains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929284" y="2033564"/>
            <a:ext cx="2469500" cy="283706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7" name="Rectangle à coins arrondis 43"/>
          <p:cNvSpPr/>
          <p:nvPr/>
        </p:nvSpPr>
        <p:spPr>
          <a:xfrm>
            <a:off x="1029986" y="4274582"/>
            <a:ext cx="2264187" cy="5040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Equip. Performances</a:t>
            </a:r>
          </a:p>
        </p:txBody>
      </p:sp>
      <p:sp>
        <p:nvSpPr>
          <p:cNvPr id="48" name="Rectangle à coins arrondis 44"/>
          <p:cNvSpPr/>
          <p:nvPr/>
        </p:nvSpPr>
        <p:spPr>
          <a:xfrm>
            <a:off x="998027" y="2085115"/>
            <a:ext cx="2278349" cy="293167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System Definition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9" name="Double flèche horizontale 45"/>
          <p:cNvSpPr/>
          <p:nvPr/>
        </p:nvSpPr>
        <p:spPr>
          <a:xfrm>
            <a:off x="3431915" y="2620075"/>
            <a:ext cx="620736" cy="305595"/>
          </a:xfrm>
          <a:prstGeom prst="left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Double flèche horizontale 47"/>
          <p:cNvSpPr/>
          <p:nvPr/>
        </p:nvSpPr>
        <p:spPr>
          <a:xfrm rot="16200000">
            <a:off x="5724373" y="4516626"/>
            <a:ext cx="620736" cy="305595"/>
          </a:xfrm>
          <a:prstGeom prst="left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Double flèche horizontale 48"/>
          <p:cNvSpPr/>
          <p:nvPr/>
        </p:nvSpPr>
        <p:spPr>
          <a:xfrm>
            <a:off x="6203049" y="3355174"/>
            <a:ext cx="620736" cy="305595"/>
          </a:xfrm>
          <a:prstGeom prst="left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à coins arrondis 49"/>
          <p:cNvSpPr/>
          <p:nvPr/>
        </p:nvSpPr>
        <p:spPr>
          <a:xfrm>
            <a:off x="8899004" y="2007489"/>
            <a:ext cx="2703350" cy="1044947"/>
          </a:xfrm>
          <a:prstGeom prst="roundRect">
            <a:avLst>
              <a:gd name="adj" fmla="val 8631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b="1" kern="0" dirty="0" smtClean="0">
                <a:solidFill>
                  <a:prstClr val="black"/>
                </a:solidFill>
                <a:latin typeface="Calibri"/>
                <a:cs typeface="+mn-cs"/>
              </a:rPr>
              <a:t>Modeling of</a:t>
            </a:r>
          </a:p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b="1" kern="0" dirty="0" smtClean="0">
                <a:solidFill>
                  <a:prstClr val="black"/>
                </a:solidFill>
                <a:latin typeface="Calibri"/>
                <a:cs typeface="+mn-cs"/>
              </a:rPr>
              <a:t>Cyber-Physical Systems</a:t>
            </a:r>
            <a:endParaRPr lang="en-US" sz="20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Model &amp; Sizing of A/C Air Systems 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US" smtClean="0"/>
              <a:pPr marL="0" indent="0">
                <a:buFontTx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57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Dymola (Short) Overview</a:t>
            </a:r>
          </a:p>
        </p:txBody>
      </p:sp>
    </p:spTree>
    <p:extLst>
      <p:ext uri="{BB962C8B-B14F-4D97-AF65-F5344CB8AC3E}">
        <p14:creationId xmlns:p14="http://schemas.microsoft.com/office/powerpoint/2010/main" val="3244609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MODELICA &amp; DYMOLA Overview</a:t>
            </a:r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Dymola (Short) </a:t>
            </a: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28" name="Groupe 6"/>
          <p:cNvGrpSpPr/>
          <p:nvPr/>
        </p:nvGrpSpPr>
        <p:grpSpPr>
          <a:xfrm>
            <a:off x="9467770" y="420735"/>
            <a:ext cx="748923" cy="737191"/>
            <a:chOff x="1312394" y="1842734"/>
            <a:chExt cx="748923" cy="737191"/>
          </a:xfrm>
        </p:grpSpPr>
        <p:pic>
          <p:nvPicPr>
            <p:cNvPr id="3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81" b="97619" l="2381" r="97024">
                          <a14:foregroundMark x1="86310" y1="87500" x2="63690" y2="55357"/>
                          <a14:foregroundMark x1="56548" y1="85119" x2="25595" y2="63095"/>
                          <a14:foregroundMark x1="11310" y1="10714" x2="78571" y2="13690"/>
                          <a14:foregroundMark x1="86905" y1="11905" x2="91667" y2="42262"/>
                          <a14:foregroundMark x1="92857" y1="41667" x2="91071" y2="89881"/>
                          <a14:foregroundMark x1="7143" y1="77381" x2="11905" y2="51786"/>
                          <a14:foregroundMark x1="38690" y1="66071" x2="39286" y2="47024"/>
                          <a14:foregroundMark x1="59524" y1="57143" x2="72619" y2="41667"/>
                          <a14:backgroundMark x1="5469" y1="3906" x2="5469" y2="3906"/>
                          <a14:backgroundMark x1="98438" y1="5469" x2="98438" y2="5469"/>
                          <a14:backgroundMark x1="60156" y1="781" x2="60156" y2="781"/>
                          <a14:backgroundMark x1="32031" y1="781" x2="32031" y2="781"/>
                          <a14:backgroundMark x1="781" y1="25000" x2="781" y2="25000"/>
                          <a14:backgroundMark x1="3906" y1="94531" x2="3906" y2="94531"/>
                          <a14:backgroundMark x1="36719" y1="98438" x2="36719" y2="98438"/>
                          <a14:backgroundMark x1="64844" y1="98438" x2="64844" y2="98438"/>
                          <a14:backgroundMark x1="85938" y1="99219" x2="85938" y2="99219"/>
                          <a14:backgroundMark x1="92188" y1="99219" x2="92188" y2="99219"/>
                          <a14:backgroundMark x1="781" y1="85156" x2="781" y2="85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40" y="1842734"/>
              <a:ext cx="532800" cy="532800"/>
            </a:xfrm>
            <a:prstGeom prst="rect">
              <a:avLst/>
            </a:prstGeom>
          </p:spPr>
        </p:pic>
        <p:sp>
          <p:nvSpPr>
            <p:cNvPr id="34" name="ZoneTexte 19"/>
            <p:cNvSpPr txBox="1"/>
            <p:nvPr/>
          </p:nvSpPr>
          <p:spPr>
            <a:xfrm>
              <a:off x="1312394" y="2333704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MODELICA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2" y="1314217"/>
            <a:ext cx="3529455" cy="205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à coins arrondis 25"/>
          <p:cNvSpPr/>
          <p:nvPr/>
        </p:nvSpPr>
        <p:spPr bwMode="auto">
          <a:xfrm>
            <a:off x="7239086" y="3220461"/>
            <a:ext cx="4181730" cy="342932"/>
          </a:xfrm>
          <a:prstGeom prst="round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: Simulink, …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à coins arrondis 14"/>
          <p:cNvSpPr/>
          <p:nvPr/>
        </p:nvSpPr>
        <p:spPr bwMode="auto">
          <a:xfrm>
            <a:off x="7227191" y="1329308"/>
            <a:ext cx="4193625" cy="342932"/>
          </a:xfrm>
          <a:prstGeom prst="round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Mathematical bloc modeling (causal)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à coins arrondis 57"/>
          <p:cNvSpPr/>
          <p:nvPr/>
        </p:nvSpPr>
        <p:spPr bwMode="auto">
          <a:xfrm>
            <a:off x="3393727" y="1212287"/>
            <a:ext cx="8131065" cy="2448000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75" y="3862144"/>
            <a:ext cx="1857513" cy="243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à coins arrondis 24"/>
          <p:cNvSpPr/>
          <p:nvPr/>
        </p:nvSpPr>
        <p:spPr bwMode="auto">
          <a:xfrm>
            <a:off x="7214157" y="5669062"/>
            <a:ext cx="4197176" cy="342932"/>
          </a:xfrm>
          <a:prstGeom prst="round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: Modelica, </a:t>
            </a:r>
            <a:r>
              <a:rPr lang="en-US" sz="1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SimScape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…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à coins arrondis 13"/>
          <p:cNvSpPr/>
          <p:nvPr/>
        </p:nvSpPr>
        <p:spPr bwMode="auto">
          <a:xfrm>
            <a:off x="7223640" y="3808652"/>
            <a:ext cx="4197176" cy="342932"/>
          </a:xfrm>
          <a:prstGeom prst="round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Organic modeling (</a:t>
            </a:r>
            <a:r>
              <a:rPr lang="en-US" sz="1400" b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acausal</a:t>
            </a:r>
            <a:r>
              <a:rPr lang="en-US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à coins arrondis 57"/>
          <p:cNvSpPr/>
          <p:nvPr/>
        </p:nvSpPr>
        <p:spPr bwMode="auto">
          <a:xfrm>
            <a:off x="3402058" y="3743517"/>
            <a:ext cx="8122734" cy="2448000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79" y="3022274"/>
            <a:ext cx="1764407" cy="188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à coins arrondis 23"/>
          <p:cNvSpPr/>
          <p:nvPr/>
        </p:nvSpPr>
        <p:spPr bwMode="auto">
          <a:xfrm>
            <a:off x="860435" y="2610282"/>
            <a:ext cx="2016224" cy="376984"/>
          </a:xfrm>
          <a:prstGeom prst="round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of Interest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à coins arrondis 57"/>
          <p:cNvSpPr/>
          <p:nvPr/>
        </p:nvSpPr>
        <p:spPr bwMode="auto">
          <a:xfrm>
            <a:off x="695574" y="2518107"/>
            <a:ext cx="2325101" cy="2234043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à coins arrondis 67"/>
          <p:cNvSpPr/>
          <p:nvPr/>
        </p:nvSpPr>
        <p:spPr>
          <a:xfrm>
            <a:off x="7223640" y="1803439"/>
            <a:ext cx="4197176" cy="1348926"/>
          </a:xfrm>
          <a:prstGeom prst="roundRect">
            <a:avLst>
              <a:gd name="adj" fmla="val 8367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Define the mathematical problem including simplifications (by hand) and causality (boundaries)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Implement</a:t>
            </a:r>
            <a:r>
              <a:rPr kumimoji="0" lang="en-US" sz="140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the mathematical problem by avoiding algebraic loops</a:t>
            </a:r>
            <a:endParaRPr kumimoji="0" lang="en-US" sz="140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Rectangle à coins arrondis 67"/>
          <p:cNvSpPr/>
          <p:nvPr/>
        </p:nvSpPr>
        <p:spPr>
          <a:xfrm>
            <a:off x="7214157" y="4237434"/>
            <a:ext cx="4197176" cy="1348926"/>
          </a:xfrm>
          <a:prstGeom prst="roundRect">
            <a:avLst>
              <a:gd name="adj" fmla="val 8367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Define</a:t>
            </a:r>
            <a:r>
              <a:rPr kumimoji="0" lang="en-US" sz="140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the physical equations of each components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kern="0" baseline="0" dirty="0" smtClean="0">
                <a:solidFill>
                  <a:prstClr val="black"/>
                </a:solidFill>
                <a:latin typeface="Calibri"/>
                <a:cs typeface="+mn-cs"/>
              </a:rPr>
              <a:t>Implement</a:t>
            </a: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 the physical equations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The</a:t>
            </a:r>
            <a:r>
              <a:rPr kumimoji="0" lang="en-US" sz="140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MODELICA interpreter will perform the final implementation by simplifying and determining the causality itself</a:t>
            </a:r>
            <a:endParaRPr kumimoji="0" lang="en-US" sz="140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1" name="Flèche droite 26"/>
          <p:cNvSpPr/>
          <p:nvPr/>
        </p:nvSpPr>
        <p:spPr bwMode="auto">
          <a:xfrm rot="2700000">
            <a:off x="2693770" y="4350661"/>
            <a:ext cx="936104" cy="615719"/>
          </a:xfrm>
          <a:prstGeom prst="rightArrow">
            <a:avLst/>
          </a:prstGeom>
          <a:ln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endParaRPr lang="en-US" sz="1400" cap="small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2" name="Flèche droite 29"/>
          <p:cNvSpPr/>
          <p:nvPr/>
        </p:nvSpPr>
        <p:spPr bwMode="auto">
          <a:xfrm rot="19800000">
            <a:off x="2694512" y="3033605"/>
            <a:ext cx="936104" cy="615719"/>
          </a:xfrm>
          <a:prstGeom prst="rightArrow">
            <a:avLst/>
          </a:prstGeom>
          <a:ln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endParaRPr lang="en-US" sz="1400" cap="small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17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608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MODELICA &amp; DYMOLA Overview</a:t>
            </a:r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Dymola (Short) Overview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8380594" y="1984451"/>
            <a:ext cx="432048" cy="2304256"/>
          </a:xfrm>
          <a:prstGeom prst="rect">
            <a:avLst/>
          </a:prstGeom>
          <a:gradFill rotWithShape="1">
            <a:gsLst>
              <a:gs pos="0">
                <a:srgbClr val="B0B3CF">
                  <a:tint val="50000"/>
                  <a:satMod val="300000"/>
                </a:srgbClr>
              </a:gs>
              <a:gs pos="35000">
                <a:srgbClr val="B0B3CF">
                  <a:tint val="37000"/>
                  <a:satMod val="300000"/>
                </a:srgbClr>
              </a:gs>
              <a:gs pos="100000">
                <a:srgbClr val="B0B3C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0B3C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40000"/>
              </a:spcAft>
              <a:buClr>
                <a:srgbClr val="4152A5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sm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Interface</a:t>
            </a:r>
          </a:p>
        </p:txBody>
      </p:sp>
      <p:sp>
        <p:nvSpPr>
          <p:cNvPr id="53" name="Rectangle à coins arrondis 5"/>
          <p:cNvSpPr/>
          <p:nvPr/>
        </p:nvSpPr>
        <p:spPr bwMode="auto">
          <a:xfrm>
            <a:off x="1450489" y="1373954"/>
            <a:ext cx="9369539" cy="445088"/>
          </a:xfrm>
          <a:prstGeom prst="round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40000"/>
              </a:spcAft>
              <a:buClr>
                <a:srgbClr val="4152A5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spc="0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 charset="0"/>
              </a:rPr>
              <a:t>Organic Modeling</a:t>
            </a:r>
          </a:p>
        </p:txBody>
      </p:sp>
      <p:sp>
        <p:nvSpPr>
          <p:cNvPr id="55" name="Flèche droite 8"/>
          <p:cNvSpPr/>
          <p:nvPr/>
        </p:nvSpPr>
        <p:spPr bwMode="auto">
          <a:xfrm>
            <a:off x="1504161" y="5146265"/>
            <a:ext cx="936104" cy="615719"/>
          </a:xfrm>
          <a:prstGeom prst="rightArrow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40000"/>
              </a:spcAft>
              <a:buClr>
                <a:srgbClr val="4152A5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400" b="1" i="0" u="none" strike="noStrike" kern="0" cap="small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1450490" y="1984451"/>
            <a:ext cx="2007387" cy="2304256"/>
          </a:xfrm>
          <a:prstGeom prst="rect">
            <a:avLst/>
          </a:prstGeom>
          <a:gradFill rotWithShape="1">
            <a:gsLst>
              <a:gs pos="0">
                <a:srgbClr val="B0B3CF">
                  <a:tint val="50000"/>
                  <a:satMod val="300000"/>
                </a:srgbClr>
              </a:gs>
              <a:gs pos="35000">
                <a:srgbClr val="B0B3CF">
                  <a:tint val="37000"/>
                  <a:satMod val="300000"/>
                </a:srgbClr>
              </a:gs>
              <a:gs pos="100000">
                <a:srgbClr val="B0B3C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0B3C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40000"/>
              </a:spcAft>
              <a:buClr>
                <a:srgbClr val="4152A5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sm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Component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8812642" y="1984451"/>
            <a:ext cx="2007387" cy="2304256"/>
          </a:xfrm>
          <a:prstGeom prst="rect">
            <a:avLst/>
          </a:prstGeom>
          <a:gradFill rotWithShape="1">
            <a:gsLst>
              <a:gs pos="0">
                <a:srgbClr val="B0B3CF">
                  <a:tint val="50000"/>
                  <a:satMod val="300000"/>
                </a:srgbClr>
              </a:gs>
              <a:gs pos="35000">
                <a:srgbClr val="B0B3CF">
                  <a:tint val="37000"/>
                  <a:satMod val="300000"/>
                </a:srgbClr>
              </a:gs>
              <a:gs pos="100000">
                <a:srgbClr val="B0B3C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0B3C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40000"/>
              </a:spcAft>
              <a:buClr>
                <a:srgbClr val="4152A5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sm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Environment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3466714" y="1984451"/>
            <a:ext cx="432048" cy="2304256"/>
          </a:xfrm>
          <a:prstGeom prst="rect">
            <a:avLst/>
          </a:prstGeom>
          <a:gradFill rotWithShape="1">
            <a:gsLst>
              <a:gs pos="0">
                <a:srgbClr val="B0B3CF">
                  <a:tint val="50000"/>
                  <a:satMod val="300000"/>
                </a:srgbClr>
              </a:gs>
              <a:gs pos="35000">
                <a:srgbClr val="B0B3CF">
                  <a:tint val="37000"/>
                  <a:satMod val="300000"/>
                </a:srgbClr>
              </a:gs>
              <a:gs pos="100000">
                <a:srgbClr val="B0B3C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0B3C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40000"/>
              </a:spcAft>
              <a:buClr>
                <a:srgbClr val="4152A5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sm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Interface</a:t>
            </a:r>
          </a:p>
        </p:txBody>
      </p:sp>
      <p:sp>
        <p:nvSpPr>
          <p:cNvPr id="63" name="Rectangle à coins arrondis 57"/>
          <p:cNvSpPr/>
          <p:nvPr/>
        </p:nvSpPr>
        <p:spPr bwMode="auto">
          <a:xfrm>
            <a:off x="1271464" y="1268760"/>
            <a:ext cx="9692581" cy="3236936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Left-Right Arrow Callout 4"/>
          <p:cNvSpPr/>
          <p:nvPr/>
        </p:nvSpPr>
        <p:spPr>
          <a:xfrm>
            <a:off x="4267302" y="1984451"/>
            <a:ext cx="3672408" cy="2304256"/>
          </a:xfrm>
          <a:prstGeom prst="leftRightArrowCallout">
            <a:avLst/>
          </a:prstGeom>
          <a:gradFill rotWithShape="1">
            <a:gsLst>
              <a:gs pos="0">
                <a:srgbClr val="B0B3CF">
                  <a:tint val="50000"/>
                  <a:satMod val="300000"/>
                </a:srgbClr>
              </a:gs>
              <a:gs pos="35000">
                <a:srgbClr val="B0B3CF">
                  <a:tint val="37000"/>
                  <a:satMod val="300000"/>
                </a:srgbClr>
              </a:gs>
              <a:gs pos="100000">
                <a:srgbClr val="B0B3C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0B3C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ct val="40000"/>
              </a:spcAft>
              <a:buClr>
                <a:srgbClr val="4152A5"/>
              </a:buClr>
              <a:buFont typeface="Wingdings" pitchFamily="2" charset="2"/>
              <a:buNone/>
            </a:pPr>
            <a:r>
              <a:rPr lang="en-US" sz="2000" b="1" kern="0" cap="small" dirty="0" smtClean="0">
                <a:solidFill>
                  <a:srgbClr val="000000"/>
                </a:solidFill>
                <a:latin typeface="Arial"/>
                <a:cs typeface="Arial" charset="0"/>
              </a:rPr>
              <a:t>Connection</a:t>
            </a:r>
            <a:endParaRPr lang="en-US" sz="2000" b="1" kern="0" cap="small" dirty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64" name="Rectangle à coins arrondis 67"/>
          <p:cNvSpPr/>
          <p:nvPr/>
        </p:nvSpPr>
        <p:spPr>
          <a:xfrm>
            <a:off x="2711623" y="4779661"/>
            <a:ext cx="8252421" cy="1348926"/>
          </a:xfrm>
          <a:prstGeom prst="roundRect">
            <a:avLst>
              <a:gd name="adj" fmla="val 8367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b="1" u="sng" kern="0" dirty="0" smtClean="0">
                <a:solidFill>
                  <a:prstClr val="black"/>
                </a:solidFill>
                <a:latin typeface="Calibri"/>
                <a:cs typeface="+mn-cs"/>
              </a:rPr>
              <a:t>Connectors</a:t>
            </a:r>
            <a:r>
              <a:rPr lang="en-US" sz="1600" kern="0" dirty="0" smtClean="0">
                <a:solidFill>
                  <a:prstClr val="black"/>
                </a:solidFill>
                <a:latin typeface="Calibri"/>
                <a:cs typeface="+mn-cs"/>
              </a:rPr>
              <a:t>:	Definition of exchanged variables (depending on physical domains)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Interface</a:t>
            </a:r>
            <a:r>
              <a:rPr lang="en-US" sz="1600" kern="0" dirty="0" smtClean="0">
                <a:solidFill>
                  <a:prstClr val="black"/>
                </a:solidFill>
                <a:latin typeface="Calibri"/>
                <a:cs typeface="+mn-cs"/>
              </a:rPr>
              <a:t>:	</a:t>
            </a:r>
            <a:r>
              <a:rPr lang="en-US" sz="1600" kern="0" dirty="0">
                <a:solidFill>
                  <a:prstClr val="black"/>
                </a:solidFill>
                <a:latin typeface="Calibri"/>
                <a:cs typeface="+mn-cs"/>
              </a:rPr>
              <a:t>S</a:t>
            </a:r>
            <a:r>
              <a:rPr kumimoji="0" lang="en-US" sz="160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et of connectors (</a:t>
            </a:r>
            <a:r>
              <a:rPr lang="en-US" sz="1600" kern="0" dirty="0" smtClean="0">
                <a:solidFill>
                  <a:prstClr val="black"/>
                </a:solidFill>
                <a:latin typeface="Calibri"/>
                <a:cs typeface="+mn-cs"/>
              </a:rPr>
              <a:t>potentially using several physical domains)</a:t>
            </a:r>
            <a:endParaRPr kumimoji="0" lang="en-US" sz="160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b="1" u="sng" kern="0" dirty="0" smtClean="0">
                <a:solidFill>
                  <a:prstClr val="black"/>
                </a:solidFill>
                <a:latin typeface="Calibri"/>
                <a:cs typeface="+mn-cs"/>
              </a:rPr>
              <a:t>Component</a:t>
            </a:r>
            <a:r>
              <a:rPr lang="en-US" sz="1600" kern="0" dirty="0" smtClean="0">
                <a:solidFill>
                  <a:prstClr val="black"/>
                </a:solidFill>
                <a:latin typeface="Calibri"/>
                <a:cs typeface="+mn-cs"/>
              </a:rPr>
              <a:t>:	Relations between connectors variables</a:t>
            </a:r>
            <a:endParaRPr kumimoji="0" lang="en-US" sz="160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18</a:t>
            </a:fld>
            <a:endParaRPr lang="en-GB" noProof="0" dirty="0"/>
          </a:p>
        </p:txBody>
      </p:sp>
      <p:grpSp>
        <p:nvGrpSpPr>
          <p:cNvPr id="22" name="Groupe 6"/>
          <p:cNvGrpSpPr/>
          <p:nvPr/>
        </p:nvGrpSpPr>
        <p:grpSpPr>
          <a:xfrm>
            <a:off x="9467770" y="420735"/>
            <a:ext cx="748923" cy="737191"/>
            <a:chOff x="1312394" y="1842734"/>
            <a:chExt cx="748923" cy="737191"/>
          </a:xfrm>
        </p:grpSpPr>
        <p:pic>
          <p:nvPicPr>
            <p:cNvPr id="2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81" b="97619" l="2381" r="97024">
                          <a14:foregroundMark x1="86310" y1="87500" x2="63690" y2="55357"/>
                          <a14:foregroundMark x1="56548" y1="85119" x2="25595" y2="63095"/>
                          <a14:foregroundMark x1="11310" y1="10714" x2="78571" y2="13690"/>
                          <a14:foregroundMark x1="86905" y1="11905" x2="91667" y2="42262"/>
                          <a14:foregroundMark x1="92857" y1="41667" x2="91071" y2="89881"/>
                          <a14:foregroundMark x1="7143" y1="77381" x2="11905" y2="51786"/>
                          <a14:foregroundMark x1="38690" y1="66071" x2="39286" y2="47024"/>
                          <a14:foregroundMark x1="59524" y1="57143" x2="72619" y2="41667"/>
                          <a14:backgroundMark x1="5469" y1="3906" x2="5469" y2="3906"/>
                          <a14:backgroundMark x1="98438" y1="5469" x2="98438" y2="5469"/>
                          <a14:backgroundMark x1="60156" y1="781" x2="60156" y2="781"/>
                          <a14:backgroundMark x1="32031" y1="781" x2="32031" y2="781"/>
                          <a14:backgroundMark x1="781" y1="25000" x2="781" y2="25000"/>
                          <a14:backgroundMark x1="3906" y1="94531" x2="3906" y2="94531"/>
                          <a14:backgroundMark x1="36719" y1="98438" x2="36719" y2="98438"/>
                          <a14:backgroundMark x1="64844" y1="98438" x2="64844" y2="98438"/>
                          <a14:backgroundMark x1="85938" y1="99219" x2="85938" y2="99219"/>
                          <a14:backgroundMark x1="92188" y1="99219" x2="92188" y2="99219"/>
                          <a14:backgroundMark x1="781" y1="85156" x2="781" y2="85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40" y="1842734"/>
              <a:ext cx="532800" cy="532800"/>
            </a:xfrm>
            <a:prstGeom prst="rect">
              <a:avLst/>
            </a:prstGeom>
          </p:spPr>
        </p:pic>
        <p:sp>
          <p:nvSpPr>
            <p:cNvPr id="24" name="ZoneTexte 19"/>
            <p:cNvSpPr txBox="1"/>
            <p:nvPr/>
          </p:nvSpPr>
          <p:spPr>
            <a:xfrm>
              <a:off x="1312394" y="2333704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MODELICA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17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3" b="19318"/>
          <a:stretch/>
        </p:blipFill>
        <p:spPr bwMode="auto">
          <a:xfrm>
            <a:off x="495595" y="4869161"/>
            <a:ext cx="30600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MODELICA &amp; DYMOLA Overview</a:t>
            </a:r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Dymola (Short)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730" y="1928629"/>
            <a:ext cx="3926215" cy="730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57" y="1591790"/>
            <a:ext cx="523875" cy="790575"/>
          </a:xfrm>
          <a:prstGeom prst="rect">
            <a:avLst/>
          </a:prstGeom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944973"/>
            <a:ext cx="3092438" cy="161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60"/>
          <p:cNvSpPr/>
          <p:nvPr/>
        </p:nvSpPr>
        <p:spPr bwMode="auto">
          <a:xfrm>
            <a:off x="1151537" y="3356617"/>
            <a:ext cx="1901230" cy="864471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fr-FR" sz="22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6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95"/>
          <a:stretch/>
        </p:blipFill>
        <p:spPr bwMode="auto">
          <a:xfrm>
            <a:off x="9300645" y="2991825"/>
            <a:ext cx="1740793" cy="142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ectangle à coins arrondis 57"/>
          <p:cNvSpPr/>
          <p:nvPr/>
        </p:nvSpPr>
        <p:spPr bwMode="auto">
          <a:xfrm>
            <a:off x="479376" y="1177078"/>
            <a:ext cx="10941440" cy="1620000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4" name="Rectangle à coins arrondis 57"/>
          <p:cNvSpPr/>
          <p:nvPr/>
        </p:nvSpPr>
        <p:spPr bwMode="auto">
          <a:xfrm>
            <a:off x="479376" y="2919279"/>
            <a:ext cx="10941440" cy="1620000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5" name="Rectangle à coins arrondis 57"/>
          <p:cNvSpPr/>
          <p:nvPr/>
        </p:nvSpPr>
        <p:spPr bwMode="auto">
          <a:xfrm>
            <a:off x="479376" y="4687174"/>
            <a:ext cx="10941440" cy="1620000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6" name="ZoneTexte 69"/>
          <p:cNvSpPr txBox="1"/>
          <p:nvPr/>
        </p:nvSpPr>
        <p:spPr>
          <a:xfrm>
            <a:off x="519355" y="1175373"/>
            <a:ext cx="1067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Connector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ZoneTexte 69"/>
          <p:cNvSpPr txBox="1"/>
          <p:nvPr/>
        </p:nvSpPr>
        <p:spPr>
          <a:xfrm>
            <a:off x="519355" y="2944116"/>
            <a:ext cx="944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ZoneTexte 69"/>
          <p:cNvSpPr txBox="1"/>
          <p:nvPr/>
        </p:nvSpPr>
        <p:spPr>
          <a:xfrm>
            <a:off x="495199" y="4738971"/>
            <a:ext cx="118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68208" y="2192085"/>
                <a:ext cx="2858089" cy="660851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𝐶𝑜𝑚𝑝</m:t>
                          </m:r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𝐶𝑜𝑚𝑝</m:t>
                          </m:r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1600" b="0" i="0" u="none" baseline="0" dirty="0" smtClean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𝐶𝑜𝑚𝑝</m:t>
                          </m:r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𝐶𝑜𝑚𝑝</m:t>
                          </m:r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1600" b="0" i="1" u="non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1600" b="0" i="0" u="none" baseline="0" dirty="0" smtClean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192085"/>
                <a:ext cx="2858089" cy="660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2264" y="1263691"/>
            <a:ext cx="1656762" cy="705288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 bwMode="auto">
          <a:xfrm>
            <a:off x="7536953" y="1250963"/>
            <a:ext cx="1007319" cy="864471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tabLst/>
            </a:pPr>
            <a:r>
              <a:rPr lang="fr-FR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Comp1</a:t>
            </a:r>
            <a:endParaRPr kumimoji="0" lang="fr-FR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10128448" y="1241550"/>
            <a:ext cx="1007319" cy="864471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Clr>
                <a:schemeClr val="accent1"/>
              </a:buClr>
            </a:pPr>
            <a:r>
              <a:rPr lang="fr-FR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Comp2</a:t>
            </a:r>
            <a:endParaRPr lang="fr-FR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Flèche droite 8"/>
          <p:cNvSpPr/>
          <p:nvPr/>
        </p:nvSpPr>
        <p:spPr bwMode="auto">
          <a:xfrm rot="5400000">
            <a:off x="9150137" y="1840147"/>
            <a:ext cx="354749" cy="161712"/>
          </a:xfrm>
          <a:prstGeom prst="rightArrow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40000"/>
              </a:spcAft>
              <a:buClr>
                <a:srgbClr val="4152A5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400" b="1" i="0" u="none" strike="noStrike" kern="0" cap="small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82" name="ZoneTexte 69"/>
          <p:cNvSpPr txBox="1"/>
          <p:nvPr/>
        </p:nvSpPr>
        <p:spPr>
          <a:xfrm>
            <a:off x="8852773" y="1280274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Connection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ZoneTexte 70"/>
          <p:cNvSpPr txBox="1"/>
          <p:nvPr/>
        </p:nvSpPr>
        <p:spPr>
          <a:xfrm>
            <a:off x="9347592" y="1844959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Generate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84" name="Rectangle à coins arrondis 24"/>
          <p:cNvSpPr/>
          <p:nvPr/>
        </p:nvSpPr>
        <p:spPr bwMode="auto">
          <a:xfrm>
            <a:off x="3505752" y="1385532"/>
            <a:ext cx="3558436" cy="342932"/>
          </a:xfrm>
          <a:prstGeom prst="round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 of exchanged variables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Rectangle à coins arrondis 24"/>
          <p:cNvSpPr/>
          <p:nvPr/>
        </p:nvSpPr>
        <p:spPr bwMode="auto">
          <a:xfrm>
            <a:off x="3505752" y="3041099"/>
            <a:ext cx="3558436" cy="342932"/>
          </a:xfrm>
          <a:prstGeom prst="round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 of connectors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Rectangle à coins arrondis 24"/>
          <p:cNvSpPr/>
          <p:nvPr/>
        </p:nvSpPr>
        <p:spPr bwMode="auto">
          <a:xfrm>
            <a:off x="3505752" y="4844544"/>
            <a:ext cx="3558436" cy="342932"/>
          </a:xfrm>
          <a:prstGeom prst="round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 of component relations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1"/>
              <p:cNvSpPr txBox="1"/>
              <p:nvPr/>
            </p:nvSpPr>
            <p:spPr>
              <a:xfrm>
                <a:off x="3546648" y="5288910"/>
                <a:ext cx="3407663" cy="876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/>
                            </a:rPr>
                            <m:t>𝑎𝑐𝑡𝑢𝑎𝑙</m:t>
                          </m:r>
                        </m:sub>
                      </m:sSub>
                      <m:r>
                        <a:rPr lang="fr-FR" sz="1600" b="0" i="1" smtClean="0">
                          <a:latin typeface="Cambria Math"/>
                        </a:rPr>
                        <m:t>=</m:t>
                      </m:r>
                      <m:r>
                        <a:rPr lang="fr-FR" sz="1600" b="0" i="1" smtClean="0">
                          <a:latin typeface="Cambria Math"/>
                        </a:rPr>
                        <m:t>𝑅</m:t>
                      </m:r>
                      <m:r>
                        <a:rPr lang="fr-FR" sz="1600" b="0" i="1" smtClean="0">
                          <a:latin typeface="Cambria Math"/>
                        </a:rPr>
                        <m:t>⋅(1+</m:t>
                      </m:r>
                      <m:r>
                        <a:rPr lang="fr-FR" sz="1600" b="0" i="1" smtClean="0">
                          <a:latin typeface="Cambria Math"/>
                        </a:rPr>
                        <m:t>𝛼</m:t>
                      </m:r>
                      <m:r>
                        <a:rPr lang="fr-FR" sz="1600" b="0" i="1" smtClean="0">
                          <a:latin typeface="Cambria Math"/>
                        </a:rPr>
                        <m:t>⋅(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/>
                            </a:rPr>
                            <m:t>𝑒𝑥𝑡</m:t>
                          </m:r>
                        </m:sub>
                      </m:sSub>
                      <m:r>
                        <a:rPr lang="fr-FR" sz="16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/>
                            </a:rPr>
                            <m:t>𝑟𝑒𝑓</m:t>
                          </m:r>
                        </m:sub>
                      </m:sSub>
                      <m:r>
                        <a:rPr lang="fr-FR" sz="1600" b="0" i="1" smtClean="0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fr-FR" sz="1600" i="1" dirty="0" smtClean="0">
                  <a:latin typeface="Cambria Math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𝑣</m:t>
                      </m:r>
                      <m:r>
                        <a:rPr lang="fr-FR" sz="1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/>
                            </a:rPr>
                            <m:t>𝑎𝑐𝑡𝑢𝑎𝑙</m:t>
                          </m:r>
                        </m:sub>
                      </m:sSub>
                      <m:r>
                        <a:rPr lang="fr-FR" sz="1600" b="0" i="1" smtClean="0">
                          <a:latin typeface="Cambria Math"/>
                        </a:rPr>
                        <m:t> ⋅</m:t>
                      </m:r>
                      <m:r>
                        <a:rPr lang="fr-FR" sz="1600" b="0" i="1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fr-FR" sz="1600" dirty="0" smtClean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𝑑𝑖𝑠𝑠𝑖𝑝𝑎𝑡𝑒𝑑</m:t>
                          </m:r>
                        </m:sub>
                      </m:sSub>
                      <m:r>
                        <a:rPr lang="fr-FR" sz="1600" b="0" i="1" smtClean="0">
                          <a:latin typeface="Cambria Math"/>
                        </a:rPr>
                        <m:t>=</m:t>
                      </m:r>
                      <m:r>
                        <a:rPr lang="fr-FR" sz="1600" b="0" i="1" smtClean="0">
                          <a:latin typeface="Cambria Math"/>
                        </a:rPr>
                        <m:t>𝑣</m:t>
                      </m:r>
                      <m:r>
                        <a:rPr lang="fr-FR" sz="1600" b="0" i="1" smtClean="0">
                          <a:latin typeface="Cambria Math"/>
                        </a:rPr>
                        <m:t>⋅</m:t>
                      </m:r>
                      <m:r>
                        <a:rPr lang="fr-FR" sz="1600" b="0" i="1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fr-FR" sz="1600" dirty="0" smtClean="0"/>
              </a:p>
            </p:txBody>
          </p:sp>
        </mc:Choice>
        <mc:Fallback xmlns="">
          <p:sp>
            <p:nvSpPr>
              <p:cNvPr id="88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48" y="5288910"/>
                <a:ext cx="3407663" cy="876394"/>
              </a:xfrm>
              <a:prstGeom prst="rect">
                <a:avLst/>
              </a:prstGeom>
              <a:blipFill>
                <a:blip r:embed="rId11"/>
                <a:stretch>
                  <a:fillRect b="-2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148835" y="3527343"/>
                <a:ext cx="1783554" cy="837761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sz="1600" b="0" i="0" u="none" baseline="0" dirty="0" smtClean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1600" b="0" i="0" u="none" baseline="0" dirty="0" smtClean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b="0" i="1" u="non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1600" b="0" i="0" u="none" baseline="0" dirty="0" smtClean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fr-FR" sz="1600" b="0" i="0" u="none" baseline="0" dirty="0" smtClean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835" y="3527343"/>
                <a:ext cx="1783554" cy="837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à coins arrondis 67"/>
          <p:cNvSpPr/>
          <p:nvPr/>
        </p:nvSpPr>
        <p:spPr>
          <a:xfrm>
            <a:off x="3505752" y="3520235"/>
            <a:ext cx="3558436" cy="826740"/>
          </a:xfrm>
          <a:prstGeom prst="roundRect">
            <a:avLst>
              <a:gd name="adj" fmla="val 8367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Interface for basic electrical components with two pins (positive and negative)</a:t>
            </a:r>
          </a:p>
        </p:txBody>
      </p:sp>
      <p:sp>
        <p:nvSpPr>
          <p:cNvPr id="92" name="Flèche droite 8"/>
          <p:cNvSpPr/>
          <p:nvPr/>
        </p:nvSpPr>
        <p:spPr bwMode="auto">
          <a:xfrm>
            <a:off x="8839661" y="3520235"/>
            <a:ext cx="354749" cy="161712"/>
          </a:xfrm>
          <a:prstGeom prst="rightArrow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40000"/>
              </a:spcAft>
              <a:buClr>
                <a:srgbClr val="4152A5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400" b="1" i="0" u="none" strike="noStrike" kern="0" cap="small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93" name="ZoneTexte 70"/>
          <p:cNvSpPr txBox="1"/>
          <p:nvPr/>
        </p:nvSpPr>
        <p:spPr>
          <a:xfrm>
            <a:off x="7536160" y="3110771"/>
            <a:ext cx="1091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Generic relations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t="73583" r="53780" b="11331"/>
          <a:stretch/>
        </p:blipFill>
        <p:spPr bwMode="auto">
          <a:xfrm>
            <a:off x="7472773" y="5413704"/>
            <a:ext cx="3888432" cy="50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lèche droite 8"/>
          <p:cNvSpPr/>
          <p:nvPr/>
        </p:nvSpPr>
        <p:spPr bwMode="auto">
          <a:xfrm>
            <a:off x="7014307" y="5585613"/>
            <a:ext cx="354749" cy="161712"/>
          </a:xfrm>
          <a:prstGeom prst="rightArrow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40000"/>
              </a:spcAft>
              <a:buClr>
                <a:srgbClr val="4152A5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400" b="1" i="0" u="none" strike="noStrike" kern="0" cap="small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96" name="ZoneTexte 70"/>
          <p:cNvSpPr txBox="1"/>
          <p:nvPr/>
        </p:nvSpPr>
        <p:spPr>
          <a:xfrm>
            <a:off x="8384511" y="4869160"/>
            <a:ext cx="1887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MODELICA Description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19</a:t>
            </a:fld>
            <a:endParaRPr lang="en-GB" noProof="0" dirty="0"/>
          </a:p>
        </p:txBody>
      </p:sp>
      <p:grpSp>
        <p:nvGrpSpPr>
          <p:cNvPr id="43" name="Groupe 6"/>
          <p:cNvGrpSpPr/>
          <p:nvPr/>
        </p:nvGrpSpPr>
        <p:grpSpPr>
          <a:xfrm>
            <a:off x="9467770" y="420735"/>
            <a:ext cx="748923" cy="737191"/>
            <a:chOff x="1312394" y="1842734"/>
            <a:chExt cx="748923" cy="737191"/>
          </a:xfrm>
        </p:grpSpPr>
        <p:pic>
          <p:nvPicPr>
            <p:cNvPr id="44" name="Image 2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381" b="97619" l="2381" r="97024">
                          <a14:foregroundMark x1="86310" y1="87500" x2="63690" y2="55357"/>
                          <a14:foregroundMark x1="56548" y1="85119" x2="25595" y2="63095"/>
                          <a14:foregroundMark x1="11310" y1="10714" x2="78571" y2="13690"/>
                          <a14:foregroundMark x1="86905" y1="11905" x2="91667" y2="42262"/>
                          <a14:foregroundMark x1="92857" y1="41667" x2="91071" y2="89881"/>
                          <a14:foregroundMark x1="7143" y1="77381" x2="11905" y2="51786"/>
                          <a14:foregroundMark x1="38690" y1="66071" x2="39286" y2="47024"/>
                          <a14:foregroundMark x1="59524" y1="57143" x2="72619" y2="41667"/>
                          <a14:backgroundMark x1="5469" y1="3906" x2="5469" y2="3906"/>
                          <a14:backgroundMark x1="98438" y1="5469" x2="98438" y2="5469"/>
                          <a14:backgroundMark x1="60156" y1="781" x2="60156" y2="781"/>
                          <a14:backgroundMark x1="32031" y1="781" x2="32031" y2="781"/>
                          <a14:backgroundMark x1="781" y1="25000" x2="781" y2="25000"/>
                          <a14:backgroundMark x1="3906" y1="94531" x2="3906" y2="94531"/>
                          <a14:backgroundMark x1="36719" y1="98438" x2="36719" y2="98438"/>
                          <a14:backgroundMark x1="64844" y1="98438" x2="64844" y2="98438"/>
                          <a14:backgroundMark x1="85938" y1="99219" x2="85938" y2="99219"/>
                          <a14:backgroundMark x1="92188" y1="99219" x2="92188" y2="99219"/>
                          <a14:backgroundMark x1="781" y1="85156" x2="781" y2="85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40" y="1842734"/>
              <a:ext cx="532800" cy="532800"/>
            </a:xfrm>
            <a:prstGeom prst="rect">
              <a:avLst/>
            </a:prstGeom>
          </p:spPr>
        </p:pic>
        <p:sp>
          <p:nvSpPr>
            <p:cNvPr id="45" name="ZoneTexte 19"/>
            <p:cNvSpPr txBox="1"/>
            <p:nvPr/>
          </p:nvSpPr>
          <p:spPr>
            <a:xfrm>
              <a:off x="1312394" y="2333704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MODELICA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522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Espace réservé du contenu 2"/>
          <p:cNvSpPr>
            <a:spLocks noGrp="1"/>
          </p:cNvSpPr>
          <p:nvPr>
            <p:ph idx="4294967295"/>
          </p:nvPr>
        </p:nvSpPr>
        <p:spPr>
          <a:xfrm>
            <a:off x="624454" y="2175339"/>
            <a:ext cx="8393813" cy="3160295"/>
          </a:xfrm>
          <a:prstGeom prst="rect">
            <a:avLst/>
          </a:prstGeom>
        </p:spPr>
        <p:txBody>
          <a:bodyPr/>
          <a:lstStyle/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Air Systems functions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lang="en-US" sz="1800" i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modelisation</a:t>
            </a:r>
            <a:endParaRPr lang="en-US" sz="1800" i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i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Dymola</a:t>
            </a:r>
            <a:r>
              <a:rPr lang="en-US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 overview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i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Dymola</a:t>
            </a:r>
            <a:r>
              <a:rPr lang="en-US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 exercise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i="1" u="sng" dirty="0"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lang="en-US" i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modelisation</a:t>
            </a:r>
            <a:r>
              <a:rPr lang="en-US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US" i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Liebherr</a:t>
            </a:r>
            <a:r>
              <a:rPr lang="en-US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 Toulouse</a:t>
            </a:r>
            <a:endParaRPr lang="en-US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Futur</a:t>
            </a:r>
            <a:r>
              <a:rPr lang="en-US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e of system simulation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Fluid Modelling and Humidity effect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Flow schedule </a:t>
            </a:r>
            <a:r>
              <a:rPr lang="en-US" i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Usecase</a:t>
            </a:r>
            <a:r>
              <a:rPr lang="en-US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 &amp; exercise</a:t>
            </a:r>
            <a:endParaRPr lang="en-US" sz="1800" i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3441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91" y="1197145"/>
            <a:ext cx="2228850" cy="1524000"/>
          </a:xfrm>
          <a:prstGeom prst="rect">
            <a:avLst/>
          </a:prstGeom>
        </p:spPr>
      </p:pic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MODELICA &amp; DYMOLA Overview</a:t>
            </a:r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Dymola (Short) Overview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1487488" y="1228031"/>
            <a:ext cx="1368151" cy="1365925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04618" y="1299055"/>
            <a:ext cx="8001106" cy="277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1"/>
              <p:cNvSpPr txBox="1"/>
              <p:nvPr/>
            </p:nvSpPr>
            <p:spPr>
              <a:xfrm>
                <a:off x="417389" y="2837202"/>
                <a:ext cx="3407663" cy="876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</a:rPr>
                            <m:t>𝒂𝒄𝒕𝒖𝒂𝒍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</a:rPr>
                        <m:t>=</m:t>
                      </m:r>
                      <m:r>
                        <a:rPr lang="en-US" sz="1600" b="1" i="1" smtClean="0">
                          <a:latin typeface="Cambria Math"/>
                        </a:rPr>
                        <m:t>𝑹</m:t>
                      </m:r>
                      <m:r>
                        <a:rPr lang="en-US" sz="1600" b="1" i="1" smtClean="0">
                          <a:latin typeface="Cambria Math"/>
                        </a:rPr>
                        <m:t>⋅(</m:t>
                      </m:r>
                      <m:r>
                        <a:rPr lang="en-US" sz="1600" b="1" i="1" smtClean="0">
                          <a:latin typeface="Cambria Math"/>
                        </a:rPr>
                        <m:t>𝟏</m:t>
                      </m:r>
                      <m:r>
                        <a:rPr lang="en-US" sz="1600" b="1" i="1" smtClean="0">
                          <a:latin typeface="Cambria Math"/>
                        </a:rPr>
                        <m:t>+</m:t>
                      </m:r>
                      <m:r>
                        <a:rPr lang="en-US" sz="1600" b="1" i="1" smtClean="0">
                          <a:latin typeface="Cambria Math"/>
                        </a:rPr>
                        <m:t>𝜶</m:t>
                      </m:r>
                      <m:r>
                        <a:rPr lang="en-US" sz="1600" b="1" i="1" smtClean="0">
                          <a:latin typeface="Cambria Math"/>
                        </a:rPr>
                        <m:t>⋅(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</a:rPr>
                            <m:t>𝒆𝒙𝒕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</a:rPr>
                            <m:t>𝒓𝒆𝒇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en-US" sz="1600" b="1" i="1" dirty="0" smtClean="0">
                  <a:latin typeface="Cambria Math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/>
                        </a:rPr>
                        <m:t>𝒗</m:t>
                      </m:r>
                      <m:r>
                        <a:rPr lang="en-US" sz="16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</a:rPr>
                            <m:t>𝒂𝒄𝒕𝒖𝒂𝒍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</a:rPr>
                        <m:t> ⋅</m:t>
                      </m:r>
                      <m:r>
                        <a:rPr lang="en-US" sz="1600" b="1" i="1" smtClean="0">
                          <a:latin typeface="Cambria Math"/>
                        </a:rPr>
                        <m:t>𝒊</m:t>
                      </m:r>
                    </m:oMath>
                  </m:oMathPara>
                </a14:m>
                <a:endParaRPr lang="en-US" sz="1600" b="1" dirty="0" smtClean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</a:rPr>
                            <m:t>𝒅𝒊𝒔𝒔𝒊𝒑𝒆𝒆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</a:rPr>
                        <m:t>=</m:t>
                      </m:r>
                      <m:r>
                        <a:rPr lang="en-US" sz="1600" b="1" i="1" smtClean="0">
                          <a:latin typeface="Cambria Math"/>
                        </a:rPr>
                        <m:t>𝒗</m:t>
                      </m:r>
                      <m:r>
                        <a:rPr lang="en-US" sz="1600" b="1" i="1" smtClean="0">
                          <a:latin typeface="Cambria Math"/>
                        </a:rPr>
                        <m:t>⋅</m:t>
                      </m:r>
                      <m:r>
                        <a:rPr lang="en-US" sz="1600" b="1" i="1" smtClean="0">
                          <a:latin typeface="Cambria Math"/>
                        </a:rPr>
                        <m:t>𝒊</m:t>
                      </m:r>
                    </m:oMath>
                  </m:oMathPara>
                </a14:m>
                <a:endParaRPr lang="en-US" sz="1600" b="1" dirty="0" smtClean="0"/>
              </a:p>
            </p:txBody>
          </p:sp>
        </mc:Choice>
        <mc:Fallback xmlns="">
          <p:sp>
            <p:nvSpPr>
              <p:cNvPr id="38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89" y="2837202"/>
                <a:ext cx="3407663" cy="876394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 bwMode="auto">
          <a:xfrm>
            <a:off x="4037086" y="1443071"/>
            <a:ext cx="7796628" cy="720080"/>
          </a:xfrm>
          <a:prstGeom prst="rect">
            <a:avLst/>
          </a:prstGeom>
          <a:solidFill>
            <a:srgbClr val="92D050">
              <a:alpha val="25000"/>
            </a:srgb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037086" y="2593956"/>
            <a:ext cx="7796628" cy="330988"/>
          </a:xfrm>
          <a:prstGeom prst="rect">
            <a:avLst/>
          </a:prstGeom>
          <a:solidFill>
            <a:srgbClr val="FFC000">
              <a:alpha val="25000"/>
            </a:srgb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4037085" y="3177026"/>
            <a:ext cx="7796628" cy="576064"/>
          </a:xfrm>
          <a:prstGeom prst="rect">
            <a:avLst/>
          </a:prstGeom>
          <a:solidFill>
            <a:srgbClr val="0070C0">
              <a:alpha val="25000"/>
            </a:srgb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ZoneTexte 2"/>
          <p:cNvSpPr txBox="1"/>
          <p:nvPr/>
        </p:nvSpPr>
        <p:spPr>
          <a:xfrm>
            <a:off x="10214909" y="1443071"/>
            <a:ext cx="1618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0" i="1" dirty="0" smtClean="0"/>
              <a:t>Parameters</a:t>
            </a:r>
            <a:endParaRPr lang="en-US" sz="1400" b="0" i="1" dirty="0"/>
          </a:p>
        </p:txBody>
      </p:sp>
      <p:sp>
        <p:nvSpPr>
          <p:cNvPr id="43" name="ZoneTexte 13"/>
          <p:cNvSpPr txBox="1"/>
          <p:nvPr/>
        </p:nvSpPr>
        <p:spPr>
          <a:xfrm>
            <a:off x="10214910" y="2617167"/>
            <a:ext cx="1618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0" i="1" dirty="0" smtClean="0"/>
              <a:t>Variables</a:t>
            </a:r>
            <a:endParaRPr lang="en-US" sz="1400" b="0" i="1" dirty="0"/>
          </a:p>
        </p:txBody>
      </p:sp>
      <p:sp>
        <p:nvSpPr>
          <p:cNvPr id="44" name="ZoneTexte 14"/>
          <p:cNvSpPr txBox="1"/>
          <p:nvPr/>
        </p:nvSpPr>
        <p:spPr>
          <a:xfrm>
            <a:off x="10214908" y="3429000"/>
            <a:ext cx="1618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0" i="1" dirty="0" smtClean="0"/>
              <a:t>Equations</a:t>
            </a:r>
            <a:endParaRPr lang="en-US" sz="1400" b="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880" y="4209158"/>
            <a:ext cx="5353050" cy="16097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Rectangle à coins arrondis 24"/>
          <p:cNvSpPr/>
          <p:nvPr/>
        </p:nvSpPr>
        <p:spPr bwMode="auto">
          <a:xfrm>
            <a:off x="705556" y="4561305"/>
            <a:ext cx="2880320" cy="819658"/>
          </a:xfrm>
          <a:prstGeom prst="round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 Component Interface Generation from parameters description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Flèche droite 29"/>
          <p:cNvSpPr/>
          <p:nvPr/>
        </p:nvSpPr>
        <p:spPr bwMode="auto">
          <a:xfrm>
            <a:off x="3825052" y="4665022"/>
            <a:ext cx="867461" cy="612225"/>
          </a:xfrm>
          <a:prstGeom prst="rightArrow">
            <a:avLst/>
          </a:prstGeom>
          <a:ln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endParaRPr lang="en-US" sz="1400" cap="small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20</a:t>
            </a:fld>
            <a:endParaRPr lang="en-GB" noProof="0" dirty="0"/>
          </a:p>
        </p:txBody>
      </p:sp>
      <p:grpSp>
        <p:nvGrpSpPr>
          <p:cNvPr id="26" name="Groupe 6"/>
          <p:cNvGrpSpPr/>
          <p:nvPr/>
        </p:nvGrpSpPr>
        <p:grpSpPr>
          <a:xfrm>
            <a:off x="9467770" y="420735"/>
            <a:ext cx="748923" cy="737191"/>
            <a:chOff x="1312394" y="1842734"/>
            <a:chExt cx="748923" cy="737191"/>
          </a:xfrm>
        </p:grpSpPr>
        <p:pic>
          <p:nvPicPr>
            <p:cNvPr id="27" name="Image 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81" b="97619" l="2381" r="97024">
                          <a14:foregroundMark x1="86310" y1="87500" x2="63690" y2="55357"/>
                          <a14:foregroundMark x1="56548" y1="85119" x2="25595" y2="63095"/>
                          <a14:foregroundMark x1="11310" y1="10714" x2="78571" y2="13690"/>
                          <a14:foregroundMark x1="86905" y1="11905" x2="91667" y2="42262"/>
                          <a14:foregroundMark x1="92857" y1="41667" x2="91071" y2="89881"/>
                          <a14:foregroundMark x1="7143" y1="77381" x2="11905" y2="51786"/>
                          <a14:foregroundMark x1="38690" y1="66071" x2="39286" y2="47024"/>
                          <a14:foregroundMark x1="59524" y1="57143" x2="72619" y2="41667"/>
                          <a14:backgroundMark x1="5469" y1="3906" x2="5469" y2="3906"/>
                          <a14:backgroundMark x1="98438" y1="5469" x2="98438" y2="5469"/>
                          <a14:backgroundMark x1="60156" y1="781" x2="60156" y2="781"/>
                          <a14:backgroundMark x1="32031" y1="781" x2="32031" y2="781"/>
                          <a14:backgroundMark x1="781" y1="25000" x2="781" y2="25000"/>
                          <a14:backgroundMark x1="3906" y1="94531" x2="3906" y2="94531"/>
                          <a14:backgroundMark x1="36719" y1="98438" x2="36719" y2="98438"/>
                          <a14:backgroundMark x1="64844" y1="98438" x2="64844" y2="98438"/>
                          <a14:backgroundMark x1="85938" y1="99219" x2="85938" y2="99219"/>
                          <a14:backgroundMark x1="92188" y1="99219" x2="92188" y2="99219"/>
                          <a14:backgroundMark x1="781" y1="85156" x2="781" y2="85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40" y="1842734"/>
              <a:ext cx="532800" cy="532800"/>
            </a:xfrm>
            <a:prstGeom prst="rect">
              <a:avLst/>
            </a:prstGeom>
          </p:spPr>
        </p:pic>
        <p:sp>
          <p:nvSpPr>
            <p:cNvPr id="29" name="ZoneTexte 19"/>
            <p:cNvSpPr txBox="1"/>
            <p:nvPr/>
          </p:nvSpPr>
          <p:spPr>
            <a:xfrm>
              <a:off x="1312394" y="2333704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MODELICA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22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MODELICA &amp; DYMOLA Overview</a:t>
            </a:r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Dymola (Short) Overview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72816"/>
            <a:ext cx="4831455" cy="26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24288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 bwMode="auto">
          <a:xfrm>
            <a:off x="1475655" y="2060848"/>
            <a:ext cx="576065" cy="648072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475654" y="3212976"/>
            <a:ext cx="576065" cy="648072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39552" y="2788758"/>
            <a:ext cx="576065" cy="648072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2396528" y="2060848"/>
            <a:ext cx="576065" cy="648072"/>
          </a:xfrm>
          <a:prstGeom prst="rect">
            <a:avLst/>
          </a:prstGeom>
          <a:solidFill>
            <a:srgbClr val="FFFF00">
              <a:alpha val="2500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indent="-265113"/>
            <a:endParaRPr lang="en-US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2396527" y="3212976"/>
            <a:ext cx="576065" cy="648072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531383" y="4054745"/>
            <a:ext cx="576065" cy="648072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395536" y="1412776"/>
            <a:ext cx="2808312" cy="3532993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51" name="Connecteur droit avec flèche 15"/>
          <p:cNvCxnSpPr>
            <a:stCxn id="32" idx="3"/>
          </p:cNvCxnSpPr>
          <p:nvPr/>
        </p:nvCxnSpPr>
        <p:spPr bwMode="auto">
          <a:xfrm>
            <a:off x="2972593" y="2384884"/>
            <a:ext cx="951335" cy="3600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avec flèche 18"/>
          <p:cNvCxnSpPr/>
          <p:nvPr/>
        </p:nvCxnSpPr>
        <p:spPr bwMode="auto">
          <a:xfrm>
            <a:off x="2836960" y="3013327"/>
            <a:ext cx="1086968" cy="631697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 bwMode="auto">
          <a:xfrm>
            <a:off x="2608352" y="2749560"/>
            <a:ext cx="220216" cy="424218"/>
          </a:xfrm>
          <a:prstGeom prst="rect">
            <a:avLst/>
          </a:prstGeom>
          <a:solidFill>
            <a:srgbClr val="92D050">
              <a:alpha val="2500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indent="-265113"/>
            <a:endParaRPr lang="en-US" dirty="0"/>
          </a:p>
        </p:txBody>
      </p:sp>
      <p:sp>
        <p:nvSpPr>
          <p:cNvPr id="54" name="Rectangle 53"/>
          <p:cNvSpPr/>
          <p:nvPr/>
        </p:nvSpPr>
        <p:spPr bwMode="auto">
          <a:xfrm>
            <a:off x="3923928" y="3572768"/>
            <a:ext cx="1430392" cy="129330"/>
          </a:xfrm>
          <a:prstGeom prst="rect">
            <a:avLst/>
          </a:prstGeom>
          <a:solidFill>
            <a:srgbClr val="92D050">
              <a:alpha val="2500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indent="-265113"/>
            <a:endParaRPr lang="en-US" dirty="0"/>
          </a:p>
        </p:txBody>
      </p:sp>
      <p:sp>
        <p:nvSpPr>
          <p:cNvPr id="55" name="Rectangle 54"/>
          <p:cNvSpPr/>
          <p:nvPr/>
        </p:nvSpPr>
        <p:spPr bwMode="auto">
          <a:xfrm>
            <a:off x="3923928" y="2402886"/>
            <a:ext cx="3551292" cy="129330"/>
          </a:xfrm>
          <a:prstGeom prst="rect">
            <a:avLst/>
          </a:prstGeom>
          <a:solidFill>
            <a:srgbClr val="FFFF00">
              <a:alpha val="2500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6" name="Rectangle à coins arrondis 28"/>
          <p:cNvSpPr/>
          <p:nvPr/>
        </p:nvSpPr>
        <p:spPr bwMode="auto">
          <a:xfrm>
            <a:off x="395536" y="5042549"/>
            <a:ext cx="2808312" cy="819658"/>
          </a:xfrm>
          <a:prstGeom prst="round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Graphical representation described by the MODELICA source code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à coins arrondis 29"/>
          <p:cNvSpPr/>
          <p:nvPr/>
        </p:nvSpPr>
        <p:spPr bwMode="auto">
          <a:xfrm>
            <a:off x="4622027" y="5061719"/>
            <a:ext cx="3130157" cy="819658"/>
          </a:xfrm>
          <a:prstGeom prst="round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Modelica source code could be generated graphically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Double flèche horizontale 30"/>
          <p:cNvSpPr/>
          <p:nvPr/>
        </p:nvSpPr>
        <p:spPr bwMode="auto">
          <a:xfrm>
            <a:off x="3302184" y="5163689"/>
            <a:ext cx="1099517" cy="615719"/>
          </a:xfrm>
          <a:prstGeom prst="leftRightArrow">
            <a:avLst/>
          </a:prstGeom>
          <a:ln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 cap="small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5" name="Rectangle à coins arrondis 67"/>
          <p:cNvSpPr/>
          <p:nvPr/>
        </p:nvSpPr>
        <p:spPr>
          <a:xfrm>
            <a:off x="8755383" y="2342891"/>
            <a:ext cx="3029249" cy="2641970"/>
          </a:xfrm>
          <a:prstGeom prst="roundRect">
            <a:avLst>
              <a:gd name="adj" fmla="val 8367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/>
                <a:cs typeface="+mn-cs"/>
              </a:rPr>
              <a:t>A model could describes the following elements 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/>
                <a:cs typeface="+mn-cs"/>
              </a:rPr>
              <a:t>Connectors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/>
                <a:cs typeface="+mn-cs"/>
              </a:rPr>
              <a:t>Parameters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/>
                <a:cs typeface="+mn-cs"/>
              </a:rPr>
              <a:t>Variables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/>
                <a:cs typeface="+mn-cs"/>
              </a:rPr>
              <a:t>Sub-components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/>
                <a:cs typeface="+mn-cs"/>
              </a:rPr>
              <a:t>Equations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/>
                <a:cs typeface="+mn-cs"/>
              </a:rPr>
              <a:t>Algorithms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/>
                <a:cs typeface="+mn-cs"/>
              </a:rPr>
              <a:t>…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400" kern="0" dirty="0" smtClean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21</a:t>
            </a:fld>
            <a:endParaRPr lang="en-GB" noProof="0" dirty="0"/>
          </a:p>
        </p:txBody>
      </p:sp>
      <p:grpSp>
        <p:nvGrpSpPr>
          <p:cNvPr id="36" name="Groupe 6"/>
          <p:cNvGrpSpPr/>
          <p:nvPr/>
        </p:nvGrpSpPr>
        <p:grpSpPr>
          <a:xfrm>
            <a:off x="9467770" y="420735"/>
            <a:ext cx="748923" cy="737191"/>
            <a:chOff x="1312394" y="1842734"/>
            <a:chExt cx="748923" cy="737191"/>
          </a:xfrm>
        </p:grpSpPr>
        <p:pic>
          <p:nvPicPr>
            <p:cNvPr id="37" name="Image 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81" b="97619" l="2381" r="97024">
                          <a14:foregroundMark x1="86310" y1="87500" x2="63690" y2="55357"/>
                          <a14:foregroundMark x1="56548" y1="85119" x2="25595" y2="63095"/>
                          <a14:foregroundMark x1="11310" y1="10714" x2="78571" y2="13690"/>
                          <a14:foregroundMark x1="86905" y1="11905" x2="91667" y2="42262"/>
                          <a14:foregroundMark x1="92857" y1="41667" x2="91071" y2="89881"/>
                          <a14:foregroundMark x1="7143" y1="77381" x2="11905" y2="51786"/>
                          <a14:foregroundMark x1="38690" y1="66071" x2="39286" y2="47024"/>
                          <a14:foregroundMark x1="59524" y1="57143" x2="72619" y2="41667"/>
                          <a14:backgroundMark x1="5469" y1="3906" x2="5469" y2="3906"/>
                          <a14:backgroundMark x1="98438" y1="5469" x2="98438" y2="5469"/>
                          <a14:backgroundMark x1="60156" y1="781" x2="60156" y2="781"/>
                          <a14:backgroundMark x1="32031" y1="781" x2="32031" y2="781"/>
                          <a14:backgroundMark x1="781" y1="25000" x2="781" y2="25000"/>
                          <a14:backgroundMark x1="3906" y1="94531" x2="3906" y2="94531"/>
                          <a14:backgroundMark x1="36719" y1="98438" x2="36719" y2="98438"/>
                          <a14:backgroundMark x1="64844" y1="98438" x2="64844" y2="98438"/>
                          <a14:backgroundMark x1="85938" y1="99219" x2="85938" y2="99219"/>
                          <a14:backgroundMark x1="92188" y1="99219" x2="92188" y2="99219"/>
                          <a14:backgroundMark x1="781" y1="85156" x2="781" y2="85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40" y="1842734"/>
              <a:ext cx="532800" cy="532800"/>
            </a:xfrm>
            <a:prstGeom prst="rect">
              <a:avLst/>
            </a:prstGeom>
          </p:spPr>
        </p:pic>
        <p:sp>
          <p:nvSpPr>
            <p:cNvPr id="38" name="ZoneTexte 19"/>
            <p:cNvSpPr txBox="1"/>
            <p:nvPr/>
          </p:nvSpPr>
          <p:spPr>
            <a:xfrm>
              <a:off x="1312394" y="2333704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MODELICA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350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MODELICA &amp; DYMOLA Overview</a:t>
            </a:r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Dymola (Short) Overview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7"/>
          <a:stretch/>
        </p:blipFill>
        <p:spPr bwMode="auto">
          <a:xfrm>
            <a:off x="4673040" y="1445087"/>
            <a:ext cx="2624328" cy="311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3"/>
          <a:stretch/>
        </p:blipFill>
        <p:spPr bwMode="auto">
          <a:xfrm>
            <a:off x="8269521" y="1412776"/>
            <a:ext cx="2843022" cy="314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51" y="2114367"/>
            <a:ext cx="2228850" cy="1524000"/>
          </a:xfrm>
          <a:prstGeom prst="rect">
            <a:avLst/>
          </a:prstGeom>
        </p:spPr>
      </p:pic>
      <p:sp>
        <p:nvSpPr>
          <p:cNvPr id="38" name="Rectangle à coins arrondis 57"/>
          <p:cNvSpPr/>
          <p:nvPr/>
        </p:nvSpPr>
        <p:spPr bwMode="auto">
          <a:xfrm>
            <a:off x="479376" y="1177078"/>
            <a:ext cx="3600000" cy="3462175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Rectangle à coins arrondis 57"/>
          <p:cNvSpPr/>
          <p:nvPr/>
        </p:nvSpPr>
        <p:spPr bwMode="auto">
          <a:xfrm>
            <a:off x="4185204" y="1190961"/>
            <a:ext cx="3600000" cy="3462175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Rectangle à coins arrondis 57"/>
          <p:cNvSpPr/>
          <p:nvPr/>
        </p:nvSpPr>
        <p:spPr bwMode="auto">
          <a:xfrm>
            <a:off x="7891032" y="1190961"/>
            <a:ext cx="3600000" cy="3462175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Rectangle à coins arrondis 57"/>
          <p:cNvSpPr/>
          <p:nvPr/>
        </p:nvSpPr>
        <p:spPr bwMode="auto">
          <a:xfrm>
            <a:off x="470101" y="4753038"/>
            <a:ext cx="3600000" cy="1470392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Rectangle à coins arrondis 57"/>
          <p:cNvSpPr/>
          <p:nvPr/>
        </p:nvSpPr>
        <p:spPr bwMode="auto">
          <a:xfrm>
            <a:off x="4175929" y="4766921"/>
            <a:ext cx="3600000" cy="1470392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3" name="Rectangle à coins arrondis 57"/>
          <p:cNvSpPr/>
          <p:nvPr/>
        </p:nvSpPr>
        <p:spPr bwMode="auto">
          <a:xfrm>
            <a:off x="7881757" y="4766921"/>
            <a:ext cx="3600000" cy="1470392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1"/>
              <p:cNvSpPr txBox="1"/>
              <p:nvPr/>
            </p:nvSpPr>
            <p:spPr>
              <a:xfrm>
                <a:off x="566269" y="5050037"/>
                <a:ext cx="3407663" cy="876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𝑎𝑐𝑡𝑢𝑎𝑙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𝑅</m:t>
                      </m:r>
                      <m:r>
                        <a:rPr lang="en-US" sz="1600" b="0" i="1" smtClean="0">
                          <a:latin typeface="Cambria Math"/>
                        </a:rPr>
                        <m:t>⋅(1+</m:t>
                      </m:r>
                      <m:r>
                        <a:rPr lang="en-US" sz="1600" b="0" i="1" smtClean="0">
                          <a:latin typeface="Cambria Math"/>
                        </a:rPr>
                        <m:t>𝛼</m:t>
                      </m:r>
                      <m:r>
                        <a:rPr lang="en-US" sz="1600" b="0" i="1" smtClean="0">
                          <a:latin typeface="Cambria Math"/>
                        </a:rPr>
                        <m:t>⋅(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𝑒𝑥𝑡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𝑟𝑒𝑓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en-US" sz="1600" i="1" dirty="0" smtClean="0">
                  <a:latin typeface="Cambria Math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𝑣</m:t>
                      </m:r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𝑎𝑐𝑡𝑢𝑎𝑙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 ⋅</m:t>
                      </m:r>
                      <m:r>
                        <a:rPr lang="en-US" sz="1600" b="0" i="1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sz="1600" dirty="0" smtClean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𝑙𝑜𝑠𝑠𝑒𝑠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𝑣</m:t>
                      </m:r>
                      <m:r>
                        <a:rPr lang="en-US" sz="1600" b="0" i="1" smtClean="0">
                          <a:latin typeface="Cambria Math"/>
                        </a:rPr>
                        <m:t>⋅</m:t>
                      </m:r>
                      <m:r>
                        <a:rPr lang="en-US" sz="1600" b="0" i="1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44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69" y="5050037"/>
                <a:ext cx="3407663" cy="876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1"/>
              <p:cNvSpPr txBox="1"/>
              <p:nvPr/>
            </p:nvSpPr>
            <p:spPr>
              <a:xfrm>
                <a:off x="4281372" y="5044197"/>
                <a:ext cx="3407663" cy="10969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𝑎𝑐𝑡𝑢𝑎𝑙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𝑅</m:t>
                      </m:r>
                      <m:r>
                        <a:rPr lang="en-US" sz="1600" b="0" i="1" smtClean="0">
                          <a:latin typeface="Cambria Math"/>
                        </a:rPr>
                        <m:t>⋅(1+</m:t>
                      </m:r>
                      <m:r>
                        <a:rPr lang="en-US" sz="1600" b="0" i="1" smtClean="0">
                          <a:latin typeface="Cambria Math"/>
                        </a:rPr>
                        <m:t>𝛼</m:t>
                      </m:r>
                      <m:r>
                        <a:rPr lang="en-US" sz="1600" b="0" i="1" smtClean="0">
                          <a:latin typeface="Cambria Math"/>
                        </a:rPr>
                        <m:t>⋅(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𝑒𝑥𝑡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𝑟𝑒𝑓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en-US" sz="1600" i="1" dirty="0" smtClean="0">
                  <a:latin typeface="Cambria Math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fr-F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𝑎𝑐𝑡𝑢𝑎𝑙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 smtClean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𝑙𝑜𝑠𝑠𝑒𝑠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𝑣</m:t>
                      </m:r>
                      <m:r>
                        <a:rPr lang="en-US" sz="1600" b="0" i="1" smtClean="0">
                          <a:latin typeface="Cambria Math"/>
                        </a:rPr>
                        <m:t>⋅</m:t>
                      </m:r>
                      <m:r>
                        <a:rPr lang="en-US" sz="1600" b="0" i="1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45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372" y="5044197"/>
                <a:ext cx="3407663" cy="10969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1"/>
              <p:cNvSpPr txBox="1"/>
              <p:nvPr/>
            </p:nvSpPr>
            <p:spPr>
              <a:xfrm>
                <a:off x="7977925" y="5044197"/>
                <a:ext cx="3407663" cy="1055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𝑎𝑐𝑡𝑢𝑎𝑙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𝑅</m:t>
                      </m:r>
                      <m:r>
                        <a:rPr lang="en-US" sz="1600" b="0" i="1" smtClean="0">
                          <a:latin typeface="Cambria Math"/>
                        </a:rPr>
                        <m:t>⋅(1+</m:t>
                      </m:r>
                      <m:r>
                        <a:rPr lang="en-US" sz="1600" b="0" i="1" smtClean="0">
                          <a:latin typeface="Cambria Math"/>
                        </a:rPr>
                        <m:t>𝛼</m:t>
                      </m:r>
                      <m:r>
                        <a:rPr lang="en-US" sz="1600" b="0" i="1" smtClean="0">
                          <a:latin typeface="Cambria Math"/>
                        </a:rPr>
                        <m:t>⋅(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𝑒𝑥𝑡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𝑟𝑒𝑓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en-US" sz="1600" i="1" dirty="0" smtClean="0">
                  <a:latin typeface="Cambria Math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𝑎𝑐𝑡𝑢𝑎𝑙</m:t>
                          </m:r>
                        </m:sub>
                      </m:sSub>
                      <m:r>
                        <a:rPr lang="fr-F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𝑙𝑜𝑠𝑠𝑒𝑠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𝑣</m:t>
                      </m:r>
                      <m:r>
                        <a:rPr lang="en-US" sz="1600" b="0" i="1" smtClean="0">
                          <a:latin typeface="Cambria Math"/>
                        </a:rPr>
                        <m:t>⋅</m:t>
                      </m:r>
                      <m:r>
                        <a:rPr lang="en-US" sz="1600" b="0" i="1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46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925" y="5044197"/>
                <a:ext cx="3407663" cy="10554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ZoneTexte 70"/>
          <p:cNvSpPr txBox="1"/>
          <p:nvPr/>
        </p:nvSpPr>
        <p:spPr>
          <a:xfrm>
            <a:off x="1396529" y="4757806"/>
            <a:ext cx="1652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Acausal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Description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ZoneTexte 70"/>
          <p:cNvSpPr txBox="1"/>
          <p:nvPr/>
        </p:nvSpPr>
        <p:spPr>
          <a:xfrm>
            <a:off x="4626233" y="4788240"/>
            <a:ext cx="2699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Determined Causality (automatic)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ZoneTexte 70"/>
          <p:cNvSpPr txBox="1"/>
          <p:nvPr/>
        </p:nvSpPr>
        <p:spPr>
          <a:xfrm>
            <a:off x="8328025" y="4777407"/>
            <a:ext cx="2699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Determined Causality (automatic)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ZoneTexte 69"/>
          <p:cNvSpPr txBox="1"/>
          <p:nvPr/>
        </p:nvSpPr>
        <p:spPr>
          <a:xfrm>
            <a:off x="502354" y="1216274"/>
            <a:ext cx="118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ZoneTexte 69"/>
          <p:cNvSpPr txBox="1"/>
          <p:nvPr/>
        </p:nvSpPr>
        <p:spPr>
          <a:xfrm>
            <a:off x="4214846" y="1196752"/>
            <a:ext cx="18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Executable Model 1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ZoneTexte 69"/>
          <p:cNvSpPr txBox="1"/>
          <p:nvPr/>
        </p:nvSpPr>
        <p:spPr>
          <a:xfrm>
            <a:off x="7912322" y="1196752"/>
            <a:ext cx="18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Executable Model 2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22</a:t>
            </a:fld>
            <a:endParaRPr lang="en-GB" noProof="0" dirty="0"/>
          </a:p>
        </p:txBody>
      </p:sp>
      <p:grpSp>
        <p:nvGrpSpPr>
          <p:cNvPr id="31" name="Groupe 6"/>
          <p:cNvGrpSpPr/>
          <p:nvPr/>
        </p:nvGrpSpPr>
        <p:grpSpPr>
          <a:xfrm>
            <a:off x="9467770" y="420735"/>
            <a:ext cx="748923" cy="737191"/>
            <a:chOff x="1312394" y="1842734"/>
            <a:chExt cx="748923" cy="737191"/>
          </a:xfrm>
        </p:grpSpPr>
        <p:pic>
          <p:nvPicPr>
            <p:cNvPr id="32" name="Image 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81" b="97619" l="2381" r="97024">
                          <a14:foregroundMark x1="86310" y1="87500" x2="63690" y2="55357"/>
                          <a14:foregroundMark x1="56548" y1="85119" x2="25595" y2="63095"/>
                          <a14:foregroundMark x1="11310" y1="10714" x2="78571" y2="13690"/>
                          <a14:foregroundMark x1="86905" y1="11905" x2="91667" y2="42262"/>
                          <a14:foregroundMark x1="92857" y1="41667" x2="91071" y2="89881"/>
                          <a14:foregroundMark x1="7143" y1="77381" x2="11905" y2="51786"/>
                          <a14:foregroundMark x1="38690" y1="66071" x2="39286" y2="47024"/>
                          <a14:foregroundMark x1="59524" y1="57143" x2="72619" y2="41667"/>
                          <a14:backgroundMark x1="5469" y1="3906" x2="5469" y2="3906"/>
                          <a14:backgroundMark x1="98438" y1="5469" x2="98438" y2="5469"/>
                          <a14:backgroundMark x1="60156" y1="781" x2="60156" y2="781"/>
                          <a14:backgroundMark x1="32031" y1="781" x2="32031" y2="781"/>
                          <a14:backgroundMark x1="781" y1="25000" x2="781" y2="25000"/>
                          <a14:backgroundMark x1="3906" y1="94531" x2="3906" y2="94531"/>
                          <a14:backgroundMark x1="36719" y1="98438" x2="36719" y2="98438"/>
                          <a14:backgroundMark x1="64844" y1="98438" x2="64844" y2="98438"/>
                          <a14:backgroundMark x1="85938" y1="99219" x2="85938" y2="99219"/>
                          <a14:backgroundMark x1="92188" y1="99219" x2="92188" y2="99219"/>
                          <a14:backgroundMark x1="781" y1="85156" x2="781" y2="85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40" y="1842734"/>
              <a:ext cx="532800" cy="532800"/>
            </a:xfrm>
            <a:prstGeom prst="rect">
              <a:avLst/>
            </a:prstGeom>
          </p:spPr>
        </p:pic>
        <p:sp>
          <p:nvSpPr>
            <p:cNvPr id="48" name="ZoneTexte 19"/>
            <p:cNvSpPr txBox="1"/>
            <p:nvPr/>
          </p:nvSpPr>
          <p:spPr>
            <a:xfrm>
              <a:off x="1312394" y="2333704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MODELICA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313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MODELICA &amp; DYMOLA Overview</a:t>
            </a:r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Dymola (Short) Overview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08" y="1227576"/>
            <a:ext cx="11369464" cy="68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145903"/>
            <a:ext cx="7948119" cy="2774343"/>
          </a:xfrm>
          <a:prstGeom prst="rect">
            <a:avLst/>
          </a:prstGeom>
        </p:spPr>
      </p:pic>
      <p:sp>
        <p:nvSpPr>
          <p:cNvPr id="29" name="Rectangle à coins arrondis 48"/>
          <p:cNvSpPr/>
          <p:nvPr/>
        </p:nvSpPr>
        <p:spPr>
          <a:xfrm>
            <a:off x="504608" y="2024925"/>
            <a:ext cx="5580000" cy="9900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	Modelica Standard Library (« MSL »)</a:t>
            </a:r>
            <a:endParaRPr kumimoji="0" lang="en-US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	- Version 3.2.2 (Dymola 2017 FD01)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kern="0" dirty="0" smtClean="0">
                <a:solidFill>
                  <a:prstClr val="black"/>
                </a:solidFill>
                <a:latin typeface="Calibri"/>
                <a:cs typeface="+mn-cs"/>
              </a:rPr>
              <a:t>	- </a:t>
            </a: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1600 Models &amp; Blocs</a:t>
            </a:r>
          </a:p>
        </p:txBody>
      </p:sp>
      <p:grpSp>
        <p:nvGrpSpPr>
          <p:cNvPr id="30" name="Groupe 6"/>
          <p:cNvGrpSpPr/>
          <p:nvPr/>
        </p:nvGrpSpPr>
        <p:grpSpPr>
          <a:xfrm>
            <a:off x="608200" y="2151329"/>
            <a:ext cx="748923" cy="737191"/>
            <a:chOff x="1312394" y="1842734"/>
            <a:chExt cx="748923" cy="737191"/>
          </a:xfrm>
        </p:grpSpPr>
        <p:pic>
          <p:nvPicPr>
            <p:cNvPr id="31" name="Image 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81" b="97619" l="2381" r="97024">
                          <a14:foregroundMark x1="86310" y1="87500" x2="63690" y2="55357"/>
                          <a14:foregroundMark x1="56548" y1="85119" x2="25595" y2="63095"/>
                          <a14:foregroundMark x1="11310" y1="10714" x2="78571" y2="13690"/>
                          <a14:foregroundMark x1="86905" y1="11905" x2="91667" y2="42262"/>
                          <a14:foregroundMark x1="92857" y1="41667" x2="91071" y2="89881"/>
                          <a14:foregroundMark x1="7143" y1="77381" x2="11905" y2="51786"/>
                          <a14:foregroundMark x1="38690" y1="66071" x2="39286" y2="47024"/>
                          <a14:foregroundMark x1="59524" y1="57143" x2="72619" y2="41667"/>
                          <a14:backgroundMark x1="5469" y1="3906" x2="5469" y2="3906"/>
                          <a14:backgroundMark x1="98438" y1="5469" x2="98438" y2="5469"/>
                          <a14:backgroundMark x1="60156" y1="781" x2="60156" y2="781"/>
                          <a14:backgroundMark x1="32031" y1="781" x2="32031" y2="781"/>
                          <a14:backgroundMark x1="781" y1="25000" x2="781" y2="25000"/>
                          <a14:backgroundMark x1="3906" y1="94531" x2="3906" y2="94531"/>
                          <a14:backgroundMark x1="36719" y1="98438" x2="36719" y2="98438"/>
                          <a14:backgroundMark x1="64844" y1="98438" x2="64844" y2="98438"/>
                          <a14:backgroundMark x1="85938" y1="99219" x2="85938" y2="99219"/>
                          <a14:backgroundMark x1="92188" y1="99219" x2="92188" y2="99219"/>
                          <a14:backgroundMark x1="781" y1="85156" x2="781" y2="85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40" y="1842734"/>
              <a:ext cx="532800" cy="532800"/>
            </a:xfrm>
            <a:prstGeom prst="rect">
              <a:avLst/>
            </a:prstGeom>
          </p:spPr>
        </p:pic>
        <p:sp>
          <p:nvSpPr>
            <p:cNvPr id="32" name="ZoneTexte 19"/>
            <p:cNvSpPr txBox="1"/>
            <p:nvPr/>
          </p:nvSpPr>
          <p:spPr>
            <a:xfrm>
              <a:off x="1312394" y="2333704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MODELICA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8" name="Rectangle à coins arrondis 48"/>
          <p:cNvSpPr/>
          <p:nvPr/>
        </p:nvSpPr>
        <p:spPr>
          <a:xfrm>
            <a:off x="6384032" y="2024925"/>
            <a:ext cx="5580000" cy="9900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+mn-cs"/>
              </a:rPr>
              <a:t>Standard managed by the MODELICA Association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ABB, AIT, DLR, </a:t>
            </a:r>
            <a:r>
              <a:rPr lang="en-US" sz="1100" kern="0" dirty="0" err="1" smtClean="0">
                <a:solidFill>
                  <a:prstClr val="black"/>
                </a:solidFill>
                <a:latin typeface="Calibri"/>
                <a:cs typeface="+mn-cs"/>
              </a:rPr>
              <a:t>Dassault</a:t>
            </a: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 </a:t>
            </a:r>
            <a:r>
              <a:rPr lang="en-US" sz="1100" kern="0" dirty="0" err="1" smtClean="0">
                <a:solidFill>
                  <a:prstClr val="black"/>
                </a:solidFill>
                <a:latin typeface="Calibri"/>
                <a:cs typeface="+mn-cs"/>
              </a:rPr>
              <a:t>Système</a:t>
            </a: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, </a:t>
            </a:r>
            <a:r>
              <a:rPr lang="en-US" sz="1100" kern="0" dirty="0" err="1" smtClean="0">
                <a:solidFill>
                  <a:prstClr val="black"/>
                </a:solidFill>
                <a:latin typeface="Calibri"/>
                <a:cs typeface="+mn-cs"/>
              </a:rPr>
              <a:t>Fraunhofer</a:t>
            </a: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, ITI, </a:t>
            </a:r>
            <a:r>
              <a:rPr lang="en-US" sz="1100" kern="0" dirty="0" err="1" smtClean="0">
                <a:solidFill>
                  <a:prstClr val="black"/>
                </a:solidFill>
                <a:latin typeface="Calibri"/>
                <a:cs typeface="+mn-cs"/>
              </a:rPr>
              <a:t>Modelon</a:t>
            </a: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, TU Hamburg-</a:t>
            </a:r>
            <a:r>
              <a:rPr lang="en-US" sz="1100" kern="0" dirty="0" err="1" smtClean="0">
                <a:solidFill>
                  <a:prstClr val="black"/>
                </a:solidFill>
                <a:latin typeface="Calibri"/>
                <a:cs typeface="+mn-cs"/>
              </a:rPr>
              <a:t>Harburg</a:t>
            </a: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, </a:t>
            </a:r>
            <a:r>
              <a:rPr lang="en-US" sz="1100" kern="0" dirty="0" err="1" smtClean="0">
                <a:solidFill>
                  <a:prstClr val="black"/>
                </a:solidFill>
                <a:latin typeface="Calibri"/>
                <a:cs typeface="+mn-cs"/>
              </a:rPr>
              <a:t>Politecnico</a:t>
            </a: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 di Milano, XRG Simulation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23</a:t>
            </a:fld>
            <a:endParaRPr lang="en-GB" noProof="0" dirty="0"/>
          </a:p>
        </p:txBody>
      </p:sp>
      <p:grpSp>
        <p:nvGrpSpPr>
          <p:cNvPr id="20" name="Groupe 6"/>
          <p:cNvGrpSpPr/>
          <p:nvPr/>
        </p:nvGrpSpPr>
        <p:grpSpPr>
          <a:xfrm>
            <a:off x="9467770" y="420735"/>
            <a:ext cx="748923" cy="737191"/>
            <a:chOff x="1312394" y="1842734"/>
            <a:chExt cx="748923" cy="737191"/>
          </a:xfrm>
        </p:grpSpPr>
        <p:pic>
          <p:nvPicPr>
            <p:cNvPr id="21" name="Image 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81" b="97619" l="2381" r="97024">
                          <a14:foregroundMark x1="86310" y1="87500" x2="63690" y2="55357"/>
                          <a14:foregroundMark x1="56548" y1="85119" x2="25595" y2="63095"/>
                          <a14:foregroundMark x1="11310" y1="10714" x2="78571" y2="13690"/>
                          <a14:foregroundMark x1="86905" y1="11905" x2="91667" y2="42262"/>
                          <a14:foregroundMark x1="92857" y1="41667" x2="91071" y2="89881"/>
                          <a14:foregroundMark x1="7143" y1="77381" x2="11905" y2="51786"/>
                          <a14:foregroundMark x1="38690" y1="66071" x2="39286" y2="47024"/>
                          <a14:foregroundMark x1="59524" y1="57143" x2="72619" y2="41667"/>
                          <a14:backgroundMark x1="5469" y1="3906" x2="5469" y2="3906"/>
                          <a14:backgroundMark x1="98438" y1="5469" x2="98438" y2="5469"/>
                          <a14:backgroundMark x1="60156" y1="781" x2="60156" y2="781"/>
                          <a14:backgroundMark x1="32031" y1="781" x2="32031" y2="781"/>
                          <a14:backgroundMark x1="781" y1="25000" x2="781" y2="25000"/>
                          <a14:backgroundMark x1="3906" y1="94531" x2="3906" y2="94531"/>
                          <a14:backgroundMark x1="36719" y1="98438" x2="36719" y2="98438"/>
                          <a14:backgroundMark x1="64844" y1="98438" x2="64844" y2="98438"/>
                          <a14:backgroundMark x1="85938" y1="99219" x2="85938" y2="99219"/>
                          <a14:backgroundMark x1="92188" y1="99219" x2="92188" y2="99219"/>
                          <a14:backgroundMark x1="781" y1="85156" x2="781" y2="85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40" y="1842734"/>
              <a:ext cx="532800" cy="532800"/>
            </a:xfrm>
            <a:prstGeom prst="rect">
              <a:avLst/>
            </a:prstGeom>
          </p:spPr>
        </p:pic>
        <p:sp>
          <p:nvSpPr>
            <p:cNvPr id="22" name="ZoneTexte 19"/>
            <p:cNvSpPr txBox="1"/>
            <p:nvPr/>
          </p:nvSpPr>
          <p:spPr>
            <a:xfrm>
              <a:off x="1312394" y="2333704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MODELICA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467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MODELICA &amp; DYMOLA Overview</a:t>
            </a:r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Dymola (Short) Overview</a:t>
            </a:r>
          </a:p>
        </p:txBody>
      </p:sp>
      <p:sp>
        <p:nvSpPr>
          <p:cNvPr id="15" name="Rectangle à coins arrondis 41"/>
          <p:cNvSpPr/>
          <p:nvPr/>
        </p:nvSpPr>
        <p:spPr>
          <a:xfrm>
            <a:off x="433233" y="4477545"/>
            <a:ext cx="8310793" cy="1841718"/>
          </a:xfrm>
          <a:prstGeom prst="roundRect">
            <a:avLst>
              <a:gd name="adj" fmla="val 543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ct val="0"/>
              </a:spcAft>
              <a:buClrTx/>
              <a:buNone/>
              <a:defRPr/>
            </a:pPr>
            <a:endParaRPr kumimoji="0" lang="en-US" sz="140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Rectangle à coins arrondis 22"/>
          <p:cNvSpPr/>
          <p:nvPr/>
        </p:nvSpPr>
        <p:spPr>
          <a:xfrm>
            <a:off x="433233" y="1124744"/>
            <a:ext cx="8310794" cy="1493520"/>
          </a:xfrm>
          <a:prstGeom prst="roundRect">
            <a:avLst>
              <a:gd name="adj" fmla="val 289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1657350" lvl="3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 2" panose="05020102010507070707" pitchFamily="18" charset="2"/>
              <a:buChar char="P"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Physical or non </a:t>
            </a: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p</a:t>
            </a: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hysical </a:t>
            </a: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e</a:t>
            </a: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ntities </a:t>
            </a: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d</a:t>
            </a: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escription language (continuous, discrete)</a:t>
            </a:r>
          </a:p>
          <a:p>
            <a:pPr marL="1657350" lvl="3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 2" panose="05020102010507070707" pitchFamily="18" charset="2"/>
              <a:buChar char="P"/>
              <a:defRPr/>
            </a:pPr>
            <a:r>
              <a:rPr kumimoji="0" lang="en-US" sz="140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Object oriented</a:t>
            </a:r>
            <a:endParaRPr kumimoji="0" lang="en-US" sz="1400" u="none" strike="noStrike" kern="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1657350" lvl="3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 2" panose="05020102010507070707" pitchFamily="18" charset="2"/>
              <a:buChar char="P"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Mathematical equations and algorithm handling</a:t>
            </a:r>
          </a:p>
          <a:p>
            <a:pPr marL="1657350" lvl="3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 2" panose="05020102010507070707" pitchFamily="18" charset="2"/>
              <a:buChar char="P"/>
              <a:defRPr/>
            </a:pPr>
            <a:r>
              <a:rPr kumimoji="0" lang="en-US" sz="140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Graphical representation management</a:t>
            </a:r>
            <a:endParaRPr kumimoji="0" lang="en-US" sz="1400" u="none" strike="noStrike" kern="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1657350" lvl="3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 2" panose="05020102010507070707" pitchFamily="18" charset="2"/>
              <a:buChar char="P"/>
              <a:defRPr/>
            </a:pPr>
            <a:r>
              <a:rPr lang="en-US" sz="1400" kern="0" baseline="0" dirty="0" smtClean="0">
                <a:solidFill>
                  <a:prstClr val="black"/>
                </a:solidFill>
                <a:latin typeface="Calibri"/>
                <a:cs typeface="+mn-cs"/>
              </a:rPr>
              <a:t>Models documentation</a:t>
            </a:r>
            <a:endParaRPr lang="en-US" sz="1400" kern="0" dirty="0" smtClean="0">
              <a:solidFill>
                <a:prstClr val="black"/>
              </a:solidFill>
              <a:latin typeface="Calibri"/>
              <a:cs typeface="+mn-cs"/>
            </a:endParaRPr>
          </a:p>
          <a:p>
            <a:pPr marL="1657350" lvl="3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 2" panose="05020102010507070707" pitchFamily="18" charset="2"/>
              <a:buChar char="P"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Independent from the solver</a:t>
            </a:r>
          </a:p>
        </p:txBody>
      </p:sp>
      <p:sp>
        <p:nvSpPr>
          <p:cNvPr id="17" name="Rectangle à coins arrondis 14"/>
          <p:cNvSpPr/>
          <p:nvPr/>
        </p:nvSpPr>
        <p:spPr>
          <a:xfrm>
            <a:off x="433233" y="2712086"/>
            <a:ext cx="8310794" cy="1692951"/>
          </a:xfrm>
          <a:prstGeom prst="roundRect">
            <a:avLst>
              <a:gd name="adj" fmla="val 289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1657350" lvl="3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 2" panose="05020102010507070707" pitchFamily="18" charset="2"/>
              <a:buChar char="P"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Graphical editor of the MODELICA language for all its aspects</a:t>
            </a:r>
          </a:p>
          <a:p>
            <a:pPr marL="2114550" lvl="4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Icon, Diagram, Documentation and source code MODELICA</a:t>
            </a:r>
          </a:p>
          <a:p>
            <a:pPr marL="1657350" lvl="3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 2" panose="05020102010507070707" pitchFamily="18" charset="2"/>
              <a:buChar char="P"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Management of MODELICA source code files and storage</a:t>
            </a:r>
          </a:p>
          <a:p>
            <a:pPr marL="1657350" lvl="3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 2" panose="05020102010507070707" pitchFamily="18" charset="2"/>
              <a:buChar char="P"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Models consistency checking (number of equation equal to unknowns)</a:t>
            </a:r>
          </a:p>
          <a:p>
            <a:pPr marL="1657350" lvl="3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 2" panose="05020102010507070707" pitchFamily="18" charset="2"/>
              <a:buChar char="P"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Equations manipulation and simplification</a:t>
            </a:r>
          </a:p>
          <a:p>
            <a:pPr marL="1657350" lvl="3" indent="-285750" fontAlgn="auto">
              <a:spcBef>
                <a:spcPts val="0"/>
              </a:spcBef>
              <a:spcAft>
                <a:spcPct val="0"/>
              </a:spcAft>
              <a:buClrTx/>
              <a:buFont typeface="Wingdings 2" panose="05020102010507070707" pitchFamily="18" charset="2"/>
              <a:buChar char="P"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C code generation to build the simulation executable</a:t>
            </a:r>
          </a:p>
        </p:txBody>
      </p:sp>
      <p:grpSp>
        <p:nvGrpSpPr>
          <p:cNvPr id="18" name="Groupe 7"/>
          <p:cNvGrpSpPr/>
          <p:nvPr/>
        </p:nvGrpSpPr>
        <p:grpSpPr>
          <a:xfrm>
            <a:off x="829265" y="3190339"/>
            <a:ext cx="580608" cy="736444"/>
            <a:chOff x="736196" y="1838084"/>
            <a:chExt cx="580608" cy="736444"/>
          </a:xfrm>
        </p:grpSpPr>
        <p:pic>
          <p:nvPicPr>
            <p:cNvPr id="19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03" y="1838084"/>
              <a:ext cx="530851" cy="530851"/>
            </a:xfrm>
            <a:prstGeom prst="rect">
              <a:avLst/>
            </a:prstGeom>
          </p:spPr>
        </p:pic>
        <p:sp>
          <p:nvSpPr>
            <p:cNvPr id="20" name="ZoneTexte 16"/>
            <p:cNvSpPr txBox="1"/>
            <p:nvPr/>
          </p:nvSpPr>
          <p:spPr>
            <a:xfrm>
              <a:off x="736196" y="2328307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e 6"/>
          <p:cNvGrpSpPr/>
          <p:nvPr/>
        </p:nvGrpSpPr>
        <p:grpSpPr>
          <a:xfrm>
            <a:off x="745108" y="1502909"/>
            <a:ext cx="748923" cy="737191"/>
            <a:chOff x="1312394" y="1842734"/>
            <a:chExt cx="748923" cy="737191"/>
          </a:xfrm>
        </p:grpSpPr>
        <p:pic>
          <p:nvPicPr>
            <p:cNvPr id="22" name="Image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81" b="97619" l="2381" r="97024">
                          <a14:foregroundMark x1="86310" y1="87500" x2="63690" y2="55357"/>
                          <a14:foregroundMark x1="56548" y1="85119" x2="25595" y2="63095"/>
                          <a14:foregroundMark x1="11310" y1="10714" x2="78571" y2="13690"/>
                          <a14:foregroundMark x1="86905" y1="11905" x2="91667" y2="42262"/>
                          <a14:foregroundMark x1="92857" y1="41667" x2="91071" y2="89881"/>
                          <a14:foregroundMark x1="7143" y1="77381" x2="11905" y2="51786"/>
                          <a14:foregroundMark x1="38690" y1="66071" x2="39286" y2="47024"/>
                          <a14:foregroundMark x1="59524" y1="57143" x2="72619" y2="41667"/>
                          <a14:backgroundMark x1="5469" y1="3906" x2="5469" y2="3906"/>
                          <a14:backgroundMark x1="98438" y1="5469" x2="98438" y2="5469"/>
                          <a14:backgroundMark x1="60156" y1="781" x2="60156" y2="781"/>
                          <a14:backgroundMark x1="32031" y1="781" x2="32031" y2="781"/>
                          <a14:backgroundMark x1="781" y1="25000" x2="781" y2="25000"/>
                          <a14:backgroundMark x1="3906" y1="94531" x2="3906" y2="94531"/>
                          <a14:backgroundMark x1="36719" y1="98438" x2="36719" y2="98438"/>
                          <a14:backgroundMark x1="64844" y1="98438" x2="64844" y2="98438"/>
                          <a14:backgroundMark x1="85938" y1="99219" x2="85938" y2="99219"/>
                          <a14:backgroundMark x1="92188" y1="99219" x2="92188" y2="99219"/>
                          <a14:backgroundMark x1="781" y1="85156" x2="781" y2="85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40" y="1842734"/>
              <a:ext cx="532800" cy="532800"/>
            </a:xfrm>
            <a:prstGeom prst="rect">
              <a:avLst/>
            </a:prstGeom>
          </p:spPr>
        </p:pic>
        <p:sp>
          <p:nvSpPr>
            <p:cNvPr id="23" name="ZoneTexte 19"/>
            <p:cNvSpPr txBox="1"/>
            <p:nvPr/>
          </p:nvSpPr>
          <p:spPr>
            <a:xfrm>
              <a:off x="1312394" y="2333704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MODELICA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525950" y="4572612"/>
            <a:ext cx="748923" cy="737191"/>
            <a:chOff x="1312394" y="1842734"/>
            <a:chExt cx="748923" cy="737191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81" b="97619" l="2381" r="97024">
                          <a14:foregroundMark x1="86310" y1="87500" x2="63690" y2="55357"/>
                          <a14:foregroundMark x1="56548" y1="85119" x2="25595" y2="63095"/>
                          <a14:foregroundMark x1="11310" y1="10714" x2="78571" y2="13690"/>
                          <a14:foregroundMark x1="86905" y1="11905" x2="91667" y2="42262"/>
                          <a14:foregroundMark x1="92857" y1="41667" x2="91071" y2="89881"/>
                          <a14:foregroundMark x1="7143" y1="77381" x2="11905" y2="51786"/>
                          <a14:foregroundMark x1="38690" y1="66071" x2="39286" y2="47024"/>
                          <a14:foregroundMark x1="59524" y1="57143" x2="72619" y2="41667"/>
                          <a14:backgroundMark x1="5469" y1="3906" x2="5469" y2="3906"/>
                          <a14:backgroundMark x1="98438" y1="5469" x2="98438" y2="5469"/>
                          <a14:backgroundMark x1="60156" y1="781" x2="60156" y2="781"/>
                          <a14:backgroundMark x1="32031" y1="781" x2="32031" y2="781"/>
                          <a14:backgroundMark x1="781" y1="25000" x2="781" y2="25000"/>
                          <a14:backgroundMark x1="3906" y1="94531" x2="3906" y2="94531"/>
                          <a14:backgroundMark x1="36719" y1="98438" x2="36719" y2="98438"/>
                          <a14:backgroundMark x1="64844" y1="98438" x2="64844" y2="98438"/>
                          <a14:backgroundMark x1="85938" y1="99219" x2="85938" y2="99219"/>
                          <a14:backgroundMark x1="92188" y1="99219" x2="92188" y2="99219"/>
                          <a14:backgroundMark x1="781" y1="85156" x2="781" y2="85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40" y="1842734"/>
              <a:ext cx="532800" cy="532800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1312394" y="2333704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MODELICA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Forme libre 17"/>
          <p:cNvSpPr/>
          <p:nvPr/>
        </p:nvSpPr>
        <p:spPr bwMode="auto">
          <a:xfrm>
            <a:off x="1201403" y="4767104"/>
            <a:ext cx="1967324" cy="793286"/>
          </a:xfrm>
          <a:custGeom>
            <a:avLst/>
            <a:gdLst>
              <a:gd name="connsiteX0" fmla="*/ 1821180 w 1821180"/>
              <a:gd name="connsiteY0" fmla="*/ 0 h 754380"/>
              <a:gd name="connsiteX1" fmla="*/ 632460 w 1821180"/>
              <a:gd name="connsiteY1" fmla="*/ 175260 h 754380"/>
              <a:gd name="connsiteX2" fmla="*/ 0 w 1821180"/>
              <a:gd name="connsiteY2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180" h="754380">
                <a:moveTo>
                  <a:pt x="1821180" y="0"/>
                </a:moveTo>
                <a:cubicBezTo>
                  <a:pt x="1378585" y="24765"/>
                  <a:pt x="935990" y="49530"/>
                  <a:pt x="632460" y="175260"/>
                </a:cubicBezTo>
                <a:cubicBezTo>
                  <a:pt x="328930" y="300990"/>
                  <a:pt x="164465" y="527685"/>
                  <a:pt x="0" y="754380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Forme libre 18"/>
          <p:cNvSpPr/>
          <p:nvPr/>
        </p:nvSpPr>
        <p:spPr bwMode="auto">
          <a:xfrm>
            <a:off x="3374467" y="4576428"/>
            <a:ext cx="1958340" cy="340735"/>
          </a:xfrm>
          <a:custGeom>
            <a:avLst/>
            <a:gdLst>
              <a:gd name="connsiteX0" fmla="*/ 0 w 1958340"/>
              <a:gd name="connsiteY0" fmla="*/ 236396 h 236396"/>
              <a:gd name="connsiteX1" fmla="*/ 990600 w 1958340"/>
              <a:gd name="connsiteY1" fmla="*/ 176 h 236396"/>
              <a:gd name="connsiteX2" fmla="*/ 1958340 w 1958340"/>
              <a:gd name="connsiteY2" fmla="*/ 205916 h 23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8340" h="236396">
                <a:moveTo>
                  <a:pt x="0" y="236396"/>
                </a:moveTo>
                <a:cubicBezTo>
                  <a:pt x="332105" y="120826"/>
                  <a:pt x="664210" y="5256"/>
                  <a:pt x="990600" y="176"/>
                </a:cubicBezTo>
                <a:cubicBezTo>
                  <a:pt x="1316990" y="-4904"/>
                  <a:pt x="1637665" y="100506"/>
                  <a:pt x="1958340" y="205916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Forme libre 21"/>
          <p:cNvSpPr/>
          <p:nvPr/>
        </p:nvSpPr>
        <p:spPr bwMode="auto">
          <a:xfrm>
            <a:off x="5607127" y="4583152"/>
            <a:ext cx="2110740" cy="340735"/>
          </a:xfrm>
          <a:custGeom>
            <a:avLst/>
            <a:gdLst>
              <a:gd name="connsiteX0" fmla="*/ 0 w 2110740"/>
              <a:gd name="connsiteY0" fmla="*/ 222052 h 222052"/>
              <a:gd name="connsiteX1" fmla="*/ 1104900 w 2110740"/>
              <a:gd name="connsiteY1" fmla="*/ 1072 h 222052"/>
              <a:gd name="connsiteX2" fmla="*/ 2110740 w 2110740"/>
              <a:gd name="connsiteY2" fmla="*/ 153472 h 22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740" h="222052">
                <a:moveTo>
                  <a:pt x="0" y="222052"/>
                </a:moveTo>
                <a:cubicBezTo>
                  <a:pt x="376555" y="117277"/>
                  <a:pt x="753110" y="12502"/>
                  <a:pt x="1104900" y="1072"/>
                </a:cubicBezTo>
                <a:cubicBezTo>
                  <a:pt x="1456690" y="-10358"/>
                  <a:pt x="1783715" y="71557"/>
                  <a:pt x="2110740" y="153472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Forme libre 45"/>
          <p:cNvSpPr/>
          <p:nvPr/>
        </p:nvSpPr>
        <p:spPr bwMode="auto">
          <a:xfrm>
            <a:off x="5767147" y="4828064"/>
            <a:ext cx="2133600" cy="796608"/>
          </a:xfrm>
          <a:custGeom>
            <a:avLst/>
            <a:gdLst>
              <a:gd name="connsiteX0" fmla="*/ 2133600 w 2133600"/>
              <a:gd name="connsiteY0" fmla="*/ 0 h 845820"/>
              <a:gd name="connsiteX1" fmla="*/ 868680 w 2133600"/>
              <a:gd name="connsiteY1" fmla="*/ 388620 h 845820"/>
              <a:gd name="connsiteX2" fmla="*/ 0 w 2133600"/>
              <a:gd name="connsiteY2" fmla="*/ 84582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845820">
                <a:moveTo>
                  <a:pt x="2133600" y="0"/>
                </a:moveTo>
                <a:cubicBezTo>
                  <a:pt x="1678940" y="123825"/>
                  <a:pt x="1224280" y="247650"/>
                  <a:pt x="868680" y="388620"/>
                </a:cubicBezTo>
                <a:cubicBezTo>
                  <a:pt x="513080" y="529590"/>
                  <a:pt x="256540" y="687705"/>
                  <a:pt x="0" y="845820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Forme libre 46"/>
          <p:cNvSpPr/>
          <p:nvPr/>
        </p:nvSpPr>
        <p:spPr bwMode="auto">
          <a:xfrm>
            <a:off x="7969326" y="4812824"/>
            <a:ext cx="720851" cy="998220"/>
          </a:xfrm>
          <a:custGeom>
            <a:avLst/>
            <a:gdLst>
              <a:gd name="connsiteX0" fmla="*/ 228600 w 724274"/>
              <a:gd name="connsiteY0" fmla="*/ 0 h 1013460"/>
              <a:gd name="connsiteX1" fmla="*/ 632460 w 724274"/>
              <a:gd name="connsiteY1" fmla="*/ 251460 h 1013460"/>
              <a:gd name="connsiteX2" fmla="*/ 670560 w 724274"/>
              <a:gd name="connsiteY2" fmla="*/ 670560 h 1013460"/>
              <a:gd name="connsiteX3" fmla="*/ 0 w 724274"/>
              <a:gd name="connsiteY3" fmla="*/ 1013460 h 1013460"/>
              <a:gd name="connsiteX0" fmla="*/ 312420 w 720851"/>
              <a:gd name="connsiteY0" fmla="*/ 0 h 1013460"/>
              <a:gd name="connsiteX1" fmla="*/ 632460 w 720851"/>
              <a:gd name="connsiteY1" fmla="*/ 251460 h 1013460"/>
              <a:gd name="connsiteX2" fmla="*/ 670560 w 720851"/>
              <a:gd name="connsiteY2" fmla="*/ 670560 h 1013460"/>
              <a:gd name="connsiteX3" fmla="*/ 0 w 720851"/>
              <a:gd name="connsiteY3" fmla="*/ 101346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851" h="1013460">
                <a:moveTo>
                  <a:pt x="312420" y="0"/>
                </a:moveTo>
                <a:cubicBezTo>
                  <a:pt x="477520" y="69850"/>
                  <a:pt x="572770" y="139700"/>
                  <a:pt x="632460" y="251460"/>
                </a:cubicBezTo>
                <a:cubicBezTo>
                  <a:pt x="692150" y="363220"/>
                  <a:pt x="775970" y="543560"/>
                  <a:pt x="670560" y="670560"/>
                </a:cubicBezTo>
                <a:cubicBezTo>
                  <a:pt x="565150" y="797560"/>
                  <a:pt x="282575" y="905510"/>
                  <a:pt x="0" y="1013460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Forme libre 51"/>
          <p:cNvSpPr/>
          <p:nvPr/>
        </p:nvSpPr>
        <p:spPr bwMode="auto">
          <a:xfrm>
            <a:off x="3374467" y="4965224"/>
            <a:ext cx="1981200" cy="569716"/>
          </a:xfrm>
          <a:custGeom>
            <a:avLst/>
            <a:gdLst>
              <a:gd name="connsiteX0" fmla="*/ 0 w 1981200"/>
              <a:gd name="connsiteY0" fmla="*/ 0 h 609600"/>
              <a:gd name="connsiteX1" fmla="*/ 1089660 w 1981200"/>
              <a:gd name="connsiteY1" fmla="*/ 167640 h 609600"/>
              <a:gd name="connsiteX2" fmla="*/ 1981200 w 198120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609600">
                <a:moveTo>
                  <a:pt x="0" y="0"/>
                </a:moveTo>
                <a:cubicBezTo>
                  <a:pt x="379730" y="33020"/>
                  <a:pt x="759460" y="66040"/>
                  <a:pt x="1089660" y="167640"/>
                </a:cubicBezTo>
                <a:cubicBezTo>
                  <a:pt x="1419860" y="269240"/>
                  <a:pt x="1700530" y="439420"/>
                  <a:pt x="1981200" y="609600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Forme libre 62"/>
          <p:cNvSpPr/>
          <p:nvPr/>
        </p:nvSpPr>
        <p:spPr bwMode="auto">
          <a:xfrm>
            <a:off x="3519247" y="5811044"/>
            <a:ext cx="1783080" cy="340735"/>
          </a:xfrm>
          <a:custGeom>
            <a:avLst/>
            <a:gdLst>
              <a:gd name="connsiteX0" fmla="*/ 1783080 w 1783080"/>
              <a:gd name="connsiteY0" fmla="*/ 0 h 269382"/>
              <a:gd name="connsiteX1" fmla="*/ 868680 w 1783080"/>
              <a:gd name="connsiteY1" fmla="*/ 266700 h 269382"/>
              <a:gd name="connsiteX2" fmla="*/ 0 w 1783080"/>
              <a:gd name="connsiteY2" fmla="*/ 114300 h 26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3080" h="269382">
                <a:moveTo>
                  <a:pt x="1783080" y="0"/>
                </a:moveTo>
                <a:cubicBezTo>
                  <a:pt x="1474470" y="123825"/>
                  <a:pt x="1165860" y="247650"/>
                  <a:pt x="868680" y="266700"/>
                </a:cubicBezTo>
                <a:cubicBezTo>
                  <a:pt x="571500" y="285750"/>
                  <a:pt x="285750" y="200025"/>
                  <a:pt x="0" y="114300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Forme libre 2047"/>
          <p:cNvSpPr/>
          <p:nvPr/>
        </p:nvSpPr>
        <p:spPr bwMode="auto">
          <a:xfrm>
            <a:off x="1172287" y="5018564"/>
            <a:ext cx="1760220" cy="651938"/>
          </a:xfrm>
          <a:custGeom>
            <a:avLst/>
            <a:gdLst>
              <a:gd name="connsiteX0" fmla="*/ 0 w 1760220"/>
              <a:gd name="connsiteY0" fmla="*/ 716280 h 716280"/>
              <a:gd name="connsiteX1" fmla="*/ 975360 w 1760220"/>
              <a:gd name="connsiteY1" fmla="*/ 480060 h 716280"/>
              <a:gd name="connsiteX2" fmla="*/ 1760220 w 1760220"/>
              <a:gd name="connsiteY2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0220" h="716280">
                <a:moveTo>
                  <a:pt x="0" y="716280"/>
                </a:moveTo>
                <a:cubicBezTo>
                  <a:pt x="340995" y="657860"/>
                  <a:pt x="681990" y="599440"/>
                  <a:pt x="975360" y="480060"/>
                </a:cubicBezTo>
                <a:cubicBezTo>
                  <a:pt x="1268730" y="360680"/>
                  <a:pt x="1514475" y="180340"/>
                  <a:pt x="1760220" y="0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Forme libre 2048"/>
          <p:cNvSpPr/>
          <p:nvPr/>
        </p:nvSpPr>
        <p:spPr bwMode="auto">
          <a:xfrm>
            <a:off x="2866945" y="5117624"/>
            <a:ext cx="362742" cy="652359"/>
          </a:xfrm>
          <a:custGeom>
            <a:avLst/>
            <a:gdLst>
              <a:gd name="connsiteX0" fmla="*/ 369323 w 369323"/>
              <a:gd name="connsiteY0" fmla="*/ 754380 h 754380"/>
              <a:gd name="connsiteX1" fmla="*/ 11183 w 369323"/>
              <a:gd name="connsiteY1" fmla="*/ 403860 h 754380"/>
              <a:gd name="connsiteX2" fmla="*/ 125483 w 369323"/>
              <a:gd name="connsiteY2" fmla="*/ 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323" h="754380">
                <a:moveTo>
                  <a:pt x="369323" y="754380"/>
                </a:moveTo>
                <a:cubicBezTo>
                  <a:pt x="210573" y="641985"/>
                  <a:pt x="51823" y="529590"/>
                  <a:pt x="11183" y="403860"/>
                </a:cubicBezTo>
                <a:cubicBezTo>
                  <a:pt x="-29457" y="278130"/>
                  <a:pt x="48013" y="139065"/>
                  <a:pt x="125483" y="0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36" name="Groupe 29"/>
          <p:cNvGrpSpPr/>
          <p:nvPr/>
        </p:nvGrpSpPr>
        <p:grpSpPr>
          <a:xfrm>
            <a:off x="829265" y="5593211"/>
            <a:ext cx="702436" cy="669214"/>
            <a:chOff x="891835" y="2345457"/>
            <a:chExt cx="702436" cy="669214"/>
          </a:xfrm>
        </p:grpSpPr>
        <p:pic>
          <p:nvPicPr>
            <p:cNvPr id="37" name="Imag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392" y="2345457"/>
              <a:ext cx="279586" cy="345702"/>
            </a:xfrm>
            <a:prstGeom prst="rect">
              <a:avLst/>
            </a:prstGeom>
          </p:spPr>
        </p:pic>
        <p:sp>
          <p:nvSpPr>
            <p:cNvPr id="38" name="ZoneTexte 31"/>
            <p:cNvSpPr txBox="1"/>
            <p:nvPr/>
          </p:nvSpPr>
          <p:spPr>
            <a:xfrm>
              <a:off x="891835" y="2768450"/>
              <a:ext cx="7024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Projet.mo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9" name="Imag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759" y="2422748"/>
              <a:ext cx="279586" cy="345702"/>
            </a:xfrm>
            <a:prstGeom prst="rect">
              <a:avLst/>
            </a:prstGeom>
          </p:spPr>
        </p:pic>
      </p:grpSp>
      <p:grpSp>
        <p:nvGrpSpPr>
          <p:cNvPr id="40" name="Groupe 34"/>
          <p:cNvGrpSpPr/>
          <p:nvPr/>
        </p:nvGrpSpPr>
        <p:grpSpPr>
          <a:xfrm>
            <a:off x="5281495" y="4569177"/>
            <a:ext cx="538930" cy="669214"/>
            <a:chOff x="983275" y="2345457"/>
            <a:chExt cx="538930" cy="669214"/>
          </a:xfrm>
        </p:grpSpPr>
        <p:pic>
          <p:nvPicPr>
            <p:cNvPr id="41" name="Imag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392" y="2345457"/>
              <a:ext cx="279586" cy="345702"/>
            </a:xfrm>
            <a:prstGeom prst="rect">
              <a:avLst/>
            </a:prstGeom>
          </p:spPr>
        </p:pic>
        <p:sp>
          <p:nvSpPr>
            <p:cNvPr id="42" name="ZoneTexte 36"/>
            <p:cNvSpPr txBox="1"/>
            <p:nvPr/>
          </p:nvSpPr>
          <p:spPr>
            <a:xfrm>
              <a:off x="983275" y="2768450"/>
              <a:ext cx="5389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Code.c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3" name="Imag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759" y="2422748"/>
              <a:ext cx="279586" cy="345702"/>
            </a:xfrm>
            <a:prstGeom prst="rect">
              <a:avLst/>
            </a:prstGeom>
          </p:spPr>
        </p:pic>
      </p:grpSp>
      <p:grpSp>
        <p:nvGrpSpPr>
          <p:cNvPr id="44" name="Groupe 47"/>
          <p:cNvGrpSpPr/>
          <p:nvPr/>
        </p:nvGrpSpPr>
        <p:grpSpPr>
          <a:xfrm>
            <a:off x="2872008" y="5593211"/>
            <a:ext cx="825867" cy="669214"/>
            <a:chOff x="841035" y="2345457"/>
            <a:chExt cx="825867" cy="669214"/>
          </a:xfrm>
        </p:grpSpPr>
        <p:pic>
          <p:nvPicPr>
            <p:cNvPr id="45" name="Image 4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392" y="2345457"/>
              <a:ext cx="279586" cy="345702"/>
            </a:xfrm>
            <a:prstGeom prst="rect">
              <a:avLst/>
            </a:prstGeom>
          </p:spPr>
        </p:pic>
        <p:sp>
          <p:nvSpPr>
            <p:cNvPr id="46" name="ZoneTexte 49"/>
            <p:cNvSpPr txBox="1"/>
            <p:nvPr/>
          </p:nvSpPr>
          <p:spPr>
            <a:xfrm>
              <a:off x="841035" y="276845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resultat.mat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7" name="Image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759" y="2422748"/>
              <a:ext cx="279586" cy="345702"/>
            </a:xfrm>
            <a:prstGeom prst="rect">
              <a:avLst/>
            </a:prstGeom>
          </p:spPr>
        </p:pic>
      </p:grpSp>
      <p:grpSp>
        <p:nvGrpSpPr>
          <p:cNvPr id="48" name="Groupe 13"/>
          <p:cNvGrpSpPr/>
          <p:nvPr/>
        </p:nvGrpSpPr>
        <p:grpSpPr>
          <a:xfrm>
            <a:off x="7453240" y="5610542"/>
            <a:ext cx="550151" cy="634552"/>
            <a:chOff x="7416333" y="5310070"/>
            <a:chExt cx="550151" cy="634552"/>
          </a:xfrm>
        </p:grpSpPr>
        <p:pic>
          <p:nvPicPr>
            <p:cNvPr id="49" name="Image 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51" b="97059" l="2941" r="89706">
                          <a14:foregroundMark x1="19118" y1="16176" x2="17647" y2="33824"/>
                          <a14:foregroundMark x1="29902" y1="18137" x2="52941" y2="20588"/>
                          <a14:foregroundMark x1="68627" y1="24510" x2="78922" y2="17647"/>
                          <a14:foregroundMark x1="69118" y1="15686" x2="63725" y2="5882"/>
                          <a14:foregroundMark x1="57843" y1="3922" x2="30392" y2="2941"/>
                          <a14:foregroundMark x1="77451" y1="21569" x2="89706" y2="31863"/>
                          <a14:foregroundMark x1="87745" y1="34804" x2="87745" y2="90196"/>
                          <a14:foregroundMark x1="87255" y1="91176" x2="80882" y2="95588"/>
                          <a14:foregroundMark x1="78922" y1="97059" x2="26471" y2="97059"/>
                          <a14:foregroundMark x1="24510" y1="94118" x2="18137" y2="83333"/>
                          <a14:foregroundMark x1="19118" y1="74510" x2="19608" y2="38235"/>
                          <a14:foregroundMark x1="25490" y1="54902" x2="61765" y2="56373"/>
                          <a14:foregroundMark x1="63235" y1="49020" x2="31373" y2="48039"/>
                          <a14:foregroundMark x1="66176" y1="69118" x2="2941" y2="67157"/>
                          <a14:foregroundMark x1="4412" y1="55392" x2="4902" y2="44118"/>
                          <a14:backgroundMark x1="4412" y1="5882" x2="4412" y2="21569"/>
                          <a14:backgroundMark x1="6863" y1="34314" x2="11275" y2="196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779" y="5310070"/>
              <a:ext cx="422993" cy="422993"/>
            </a:xfrm>
            <a:prstGeom prst="rect">
              <a:avLst/>
            </a:prstGeom>
          </p:spPr>
        </p:pic>
        <p:sp>
          <p:nvSpPr>
            <p:cNvPr id="50" name="ZoneTexte 52"/>
            <p:cNvSpPr txBox="1"/>
            <p:nvPr/>
          </p:nvSpPr>
          <p:spPr>
            <a:xfrm>
              <a:off x="7416333" y="5698401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mu.dll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1" name="Groupe 12"/>
          <p:cNvGrpSpPr/>
          <p:nvPr/>
        </p:nvGrpSpPr>
        <p:grpSpPr>
          <a:xfrm>
            <a:off x="5143823" y="5591778"/>
            <a:ext cx="877163" cy="672081"/>
            <a:chOff x="5106916" y="5113750"/>
            <a:chExt cx="877163" cy="672081"/>
          </a:xfrm>
        </p:grpSpPr>
        <p:pic>
          <p:nvPicPr>
            <p:cNvPr id="52" name="Image 54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191" b="90426" l="3226" r="95699">
                          <a14:foregroundMark x1="19355" y1="13830" x2="62366" y2="17021"/>
                          <a14:foregroundMark x1="70968" y1="23404" x2="78495" y2="46809"/>
                          <a14:foregroundMark x1="91398" y1="75532" x2="91398" y2="75532"/>
                          <a14:foregroundMark x1="58065" y1="93617" x2="58065" y2="93617"/>
                          <a14:foregroundMark x1="67742" y1="88298" x2="30108" y2="89362"/>
                          <a14:foregroundMark x1="41935" y1="48936" x2="45161" y2="4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501" y="5113750"/>
              <a:ext cx="447993" cy="454020"/>
            </a:xfrm>
            <a:prstGeom prst="rect">
              <a:avLst/>
            </a:prstGeom>
          </p:spPr>
        </p:pic>
        <p:sp>
          <p:nvSpPr>
            <p:cNvPr id="53" name="ZoneTexte 58"/>
            <p:cNvSpPr txBox="1"/>
            <p:nvPr/>
          </p:nvSpPr>
          <p:spPr>
            <a:xfrm>
              <a:off x="5106916" y="5539610"/>
              <a:ext cx="877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dymosim.exe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" name="Groupe 26"/>
          <p:cNvGrpSpPr/>
          <p:nvPr/>
        </p:nvGrpSpPr>
        <p:grpSpPr>
          <a:xfrm>
            <a:off x="2987880" y="4567163"/>
            <a:ext cx="580608" cy="736444"/>
            <a:chOff x="736196" y="1838084"/>
            <a:chExt cx="580608" cy="736444"/>
          </a:xfrm>
        </p:grpSpPr>
        <p:pic>
          <p:nvPicPr>
            <p:cNvPr id="55" name="Image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03" y="1838084"/>
              <a:ext cx="530851" cy="530851"/>
            </a:xfrm>
            <a:prstGeom prst="rect">
              <a:avLst/>
            </a:prstGeom>
          </p:spPr>
        </p:pic>
        <p:sp>
          <p:nvSpPr>
            <p:cNvPr id="56" name="ZoneTexte 28"/>
            <p:cNvSpPr txBox="1"/>
            <p:nvPr/>
          </p:nvSpPr>
          <p:spPr>
            <a:xfrm>
              <a:off x="736196" y="2328307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7" name="ZoneTexte 69"/>
          <p:cNvSpPr txBox="1"/>
          <p:nvPr/>
        </p:nvSpPr>
        <p:spPr>
          <a:xfrm>
            <a:off x="1494031" y="4550931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« Generate »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ZoneTexte 70"/>
          <p:cNvSpPr txBox="1"/>
          <p:nvPr/>
        </p:nvSpPr>
        <p:spPr>
          <a:xfrm>
            <a:off x="3969557" y="4567163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« </a:t>
            </a: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Generate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 »</a:t>
            </a:r>
          </a:p>
        </p:txBody>
      </p:sp>
      <p:sp>
        <p:nvSpPr>
          <p:cNvPr id="59" name="ZoneTexte 71"/>
          <p:cNvSpPr txBox="1"/>
          <p:nvPr/>
        </p:nvSpPr>
        <p:spPr>
          <a:xfrm>
            <a:off x="6355634" y="5271011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« Compile »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ZoneTexte 72"/>
          <p:cNvSpPr txBox="1"/>
          <p:nvPr/>
        </p:nvSpPr>
        <p:spPr>
          <a:xfrm>
            <a:off x="7848040" y="5337937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« Compile »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ZoneTexte 73"/>
          <p:cNvSpPr txBox="1"/>
          <p:nvPr/>
        </p:nvSpPr>
        <p:spPr>
          <a:xfrm>
            <a:off x="6314693" y="4599204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« Interpret »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ZoneTexte 74"/>
          <p:cNvSpPr txBox="1"/>
          <p:nvPr/>
        </p:nvSpPr>
        <p:spPr>
          <a:xfrm>
            <a:off x="1590571" y="5565470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« Interpret »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ZoneTexte 75"/>
          <p:cNvSpPr txBox="1"/>
          <p:nvPr/>
        </p:nvSpPr>
        <p:spPr>
          <a:xfrm>
            <a:off x="4015995" y="5124984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« Launch »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ZoneTexte 76"/>
          <p:cNvSpPr txBox="1"/>
          <p:nvPr/>
        </p:nvSpPr>
        <p:spPr>
          <a:xfrm>
            <a:off x="3861119" y="5814817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« </a:t>
            </a: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Generate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 »</a:t>
            </a:r>
          </a:p>
        </p:txBody>
      </p:sp>
      <p:sp>
        <p:nvSpPr>
          <p:cNvPr id="65" name="ZoneTexte 77"/>
          <p:cNvSpPr txBox="1"/>
          <p:nvPr/>
        </p:nvSpPr>
        <p:spPr>
          <a:xfrm>
            <a:off x="2876936" y="5303607"/>
            <a:ext cx="768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« Display »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6" name="Groupe 1"/>
          <p:cNvGrpSpPr/>
          <p:nvPr/>
        </p:nvGrpSpPr>
        <p:grpSpPr>
          <a:xfrm>
            <a:off x="7533431" y="4583152"/>
            <a:ext cx="1117222" cy="733844"/>
            <a:chOff x="7496524" y="4311848"/>
            <a:chExt cx="1117222" cy="733844"/>
          </a:xfrm>
        </p:grpSpPr>
        <p:sp>
          <p:nvSpPr>
            <p:cNvPr id="67" name="ZoneTexte 39"/>
            <p:cNvSpPr txBox="1"/>
            <p:nvPr/>
          </p:nvSpPr>
          <p:spPr>
            <a:xfrm>
              <a:off x="7496524" y="4645582"/>
              <a:ext cx="1117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Visual C++ Express 2010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8" name="Image 59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77" b="88889" l="2158" r="97842">
                          <a14:foregroundMark x1="35252" y1="40741" x2="17986" y2="28395"/>
                          <a14:foregroundMark x1="17266" y1="30864" x2="5755" y2="49383"/>
                          <a14:foregroundMark x1="48201" y1="69136" x2="71223" y2="86420"/>
                          <a14:foregroundMark x1="79137" y1="81481" x2="84892" y2="51852"/>
                          <a14:foregroundMark x1="83453" y1="27160" x2="86331" y2="50617"/>
                          <a14:foregroundMark x1="94245" y1="58025" x2="93525" y2="35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601" y="4311848"/>
              <a:ext cx="576571" cy="335216"/>
            </a:xfrm>
            <a:prstGeom prst="rect">
              <a:avLst/>
            </a:prstGeom>
          </p:spPr>
        </p:pic>
      </p:grpSp>
      <p:sp>
        <p:nvSpPr>
          <p:cNvPr id="69" name="Rectangle à coins arrondis 22"/>
          <p:cNvSpPr/>
          <p:nvPr/>
        </p:nvSpPr>
        <p:spPr>
          <a:xfrm>
            <a:off x="8856173" y="1123582"/>
            <a:ext cx="2565786" cy="1493520"/>
          </a:xfrm>
          <a:prstGeom prst="roundRect">
            <a:avLst>
              <a:gd name="adj" fmla="val 289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defRPr/>
            </a:pPr>
            <a:r>
              <a:rPr lang="en-US" sz="2800" b="1" kern="0" dirty="0" smtClean="0">
                <a:solidFill>
                  <a:schemeClr val="tx2">
                    <a:lumMod val="50000"/>
                  </a:schemeClr>
                </a:solidFill>
                <a:latin typeface="Calibri"/>
                <a:cs typeface="+mn-cs"/>
              </a:rPr>
              <a:t>Language</a:t>
            </a:r>
          </a:p>
        </p:txBody>
      </p:sp>
      <p:sp>
        <p:nvSpPr>
          <p:cNvPr id="70" name="Rectangle à coins arrondis 22"/>
          <p:cNvSpPr/>
          <p:nvPr/>
        </p:nvSpPr>
        <p:spPr>
          <a:xfrm>
            <a:off x="8856173" y="2736887"/>
            <a:ext cx="2565786" cy="1668150"/>
          </a:xfrm>
          <a:prstGeom prst="roundRect">
            <a:avLst>
              <a:gd name="adj" fmla="val 289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defRPr/>
            </a:pPr>
            <a:r>
              <a:rPr lang="en-US" sz="2800" b="1" kern="0" dirty="0" smtClean="0">
                <a:solidFill>
                  <a:schemeClr val="tx2">
                    <a:lumMod val="50000"/>
                  </a:schemeClr>
                </a:solidFill>
                <a:latin typeface="Calibri"/>
                <a:cs typeface="+mn-cs"/>
              </a:rPr>
              <a:t>Editor  Compiler Launcher</a:t>
            </a:r>
            <a:endParaRPr lang="en-US" sz="1400" b="1" kern="0" dirty="0" smtClean="0">
              <a:solidFill>
                <a:schemeClr val="tx2">
                  <a:lumMod val="50000"/>
                </a:schemeClr>
              </a:solidFill>
              <a:latin typeface="Calibri"/>
              <a:cs typeface="+mn-cs"/>
            </a:endParaRPr>
          </a:p>
        </p:txBody>
      </p:sp>
      <p:sp>
        <p:nvSpPr>
          <p:cNvPr id="71" name="Rectangle à coins arrondis 22"/>
          <p:cNvSpPr/>
          <p:nvPr/>
        </p:nvSpPr>
        <p:spPr>
          <a:xfrm>
            <a:off x="8858806" y="4494125"/>
            <a:ext cx="2565786" cy="1825137"/>
          </a:xfrm>
          <a:prstGeom prst="roundRect">
            <a:avLst>
              <a:gd name="adj" fmla="val 289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defRPr/>
            </a:pPr>
            <a:r>
              <a:rPr lang="en-US" sz="2800" b="1" kern="0" dirty="0" smtClean="0">
                <a:solidFill>
                  <a:schemeClr val="tx2">
                    <a:lumMod val="50000"/>
                  </a:schemeClr>
                </a:solidFill>
                <a:latin typeface="Calibri"/>
              </a:rPr>
              <a:t>Process</a:t>
            </a:r>
            <a:endParaRPr lang="en-US" sz="2800" b="1" kern="0" dirty="0">
              <a:solidFill>
                <a:schemeClr val="tx2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2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418" y="3506991"/>
            <a:ext cx="2507004" cy="25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63" y="1268760"/>
            <a:ext cx="1870503" cy="1775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014" y="3448581"/>
            <a:ext cx="2700000" cy="2554391"/>
          </a:xfrm>
          <a:prstGeom prst="rect">
            <a:avLst/>
          </a:prstGeom>
        </p:spPr>
      </p:pic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MODELICA &amp; DYMOLA Overview</a:t>
            </a:r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Dymola (Short) Overview</a:t>
            </a:r>
          </a:p>
        </p:txBody>
      </p:sp>
      <p:sp>
        <p:nvSpPr>
          <p:cNvPr id="73" name="Rectangle à coins arrondis 60"/>
          <p:cNvSpPr/>
          <p:nvPr/>
        </p:nvSpPr>
        <p:spPr>
          <a:xfrm>
            <a:off x="562471" y="1319322"/>
            <a:ext cx="3775297" cy="322545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0" cap="small" dirty="0" smtClean="0">
                <a:solidFill>
                  <a:prstClr val="white"/>
                </a:solidFill>
                <a:latin typeface="Calibri"/>
                <a:cs typeface="+mn-cs"/>
              </a:rPr>
              <a:t>	Modeling Interface</a:t>
            </a:r>
            <a:endParaRPr kumimoji="0" lang="en-US" sz="1800" b="1" i="0" u="none" strike="noStrike" kern="0" cap="small" spc="0" normalizeH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4" name="Rectangle à coins arrondis 20"/>
          <p:cNvSpPr/>
          <p:nvPr/>
        </p:nvSpPr>
        <p:spPr bwMode="auto">
          <a:xfrm>
            <a:off x="407368" y="1192085"/>
            <a:ext cx="4091354" cy="5045227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71" y="1745051"/>
            <a:ext cx="3775297" cy="29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6" y="1356769"/>
            <a:ext cx="885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à coins arrondis 63"/>
          <p:cNvSpPr/>
          <p:nvPr/>
        </p:nvSpPr>
        <p:spPr>
          <a:xfrm>
            <a:off x="562471" y="4778573"/>
            <a:ext cx="3775297" cy="1348926"/>
          </a:xfrm>
          <a:prstGeom prst="roundRect">
            <a:avLst>
              <a:gd name="adj" fmla="val 8367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+mn-cs"/>
              </a:rPr>
              <a:t>Model « views »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Icon, Diagram, Documentation, Modelica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Models Libraries</a:t>
            </a:r>
            <a:endParaRPr kumimoji="0" lang="en-US" b="1" u="none" strike="noStrike" kern="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Hierarchical </a:t>
            </a: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m</a:t>
            </a:r>
            <a:r>
              <a:rPr kumimoji="0" lang="en-US" sz="140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odels</a:t>
            </a:r>
            <a:r>
              <a:rPr kumimoji="0" lang="en-US" sz="140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list </a:t>
            </a:r>
          </a:p>
        </p:txBody>
      </p:sp>
      <p:pic>
        <p:nvPicPr>
          <p:cNvPr id="8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10" y="1256756"/>
            <a:ext cx="451515" cy="41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053" y="1229796"/>
            <a:ext cx="422507" cy="50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235" y="3212975"/>
            <a:ext cx="441990" cy="482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06" y="3238758"/>
            <a:ext cx="438132" cy="45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Rectangle à coins arrondis 20"/>
          <p:cNvSpPr/>
          <p:nvPr/>
        </p:nvSpPr>
        <p:spPr bwMode="auto">
          <a:xfrm>
            <a:off x="4615321" y="1202517"/>
            <a:ext cx="3348000" cy="1868422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1" name="Rectangle à coins arrondis 20"/>
          <p:cNvSpPr/>
          <p:nvPr/>
        </p:nvSpPr>
        <p:spPr bwMode="auto">
          <a:xfrm>
            <a:off x="8079920" y="1202516"/>
            <a:ext cx="3348000" cy="1868422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2" name="Rectangle à coins arrondis 20"/>
          <p:cNvSpPr/>
          <p:nvPr/>
        </p:nvSpPr>
        <p:spPr bwMode="auto">
          <a:xfrm>
            <a:off x="4624910" y="3180234"/>
            <a:ext cx="3348000" cy="3057077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3" name="Rectangle à coins arrondis 20"/>
          <p:cNvSpPr/>
          <p:nvPr/>
        </p:nvSpPr>
        <p:spPr bwMode="auto">
          <a:xfrm>
            <a:off x="8079920" y="3192366"/>
            <a:ext cx="3348000" cy="3057077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4232" y="1847885"/>
            <a:ext cx="3060000" cy="655713"/>
          </a:xfrm>
          <a:prstGeom prst="rect">
            <a:avLst/>
          </a:prstGeom>
        </p:spPr>
      </p:pic>
      <p:sp>
        <p:nvSpPr>
          <p:cNvPr id="94" name="ZoneTexte 69"/>
          <p:cNvSpPr txBox="1"/>
          <p:nvPr/>
        </p:nvSpPr>
        <p:spPr>
          <a:xfrm>
            <a:off x="5143225" y="1210673"/>
            <a:ext cx="5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Icon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ZoneTexte 69"/>
          <p:cNvSpPr txBox="1"/>
          <p:nvPr/>
        </p:nvSpPr>
        <p:spPr>
          <a:xfrm>
            <a:off x="8555452" y="1252679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Diagram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ZoneTexte 69"/>
          <p:cNvSpPr txBox="1"/>
          <p:nvPr/>
        </p:nvSpPr>
        <p:spPr>
          <a:xfrm>
            <a:off x="5192103" y="3220731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Documentation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ZoneTexte 69"/>
          <p:cNvSpPr txBox="1"/>
          <p:nvPr/>
        </p:nvSpPr>
        <p:spPr>
          <a:xfrm>
            <a:off x="8672959" y="3228181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MODELICA source code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8" name="Groupe 7"/>
          <p:cNvGrpSpPr/>
          <p:nvPr/>
        </p:nvGrpSpPr>
        <p:grpSpPr>
          <a:xfrm>
            <a:off x="9602712" y="384176"/>
            <a:ext cx="580608" cy="736444"/>
            <a:chOff x="736196" y="1838084"/>
            <a:chExt cx="580608" cy="736444"/>
          </a:xfrm>
        </p:grpSpPr>
        <p:pic>
          <p:nvPicPr>
            <p:cNvPr id="99" name="Imag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03" y="1838084"/>
              <a:ext cx="530851" cy="530851"/>
            </a:xfrm>
            <a:prstGeom prst="rect">
              <a:avLst/>
            </a:prstGeom>
          </p:spPr>
        </p:pic>
        <p:sp>
          <p:nvSpPr>
            <p:cNvPr id="100" name="ZoneTexte 16"/>
            <p:cNvSpPr txBox="1"/>
            <p:nvPr/>
          </p:nvSpPr>
          <p:spPr>
            <a:xfrm>
              <a:off x="736196" y="2328307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25</a:t>
            </a:fld>
            <a:endParaRPr lang="en-GB" noProof="0" dirty="0"/>
          </a:p>
        </p:txBody>
      </p:sp>
      <p:sp>
        <p:nvSpPr>
          <p:cNvPr id="2" name="Rectangle 1"/>
          <p:cNvSpPr/>
          <p:nvPr/>
        </p:nvSpPr>
        <p:spPr>
          <a:xfrm>
            <a:off x="3067665" y="1947262"/>
            <a:ext cx="471893" cy="107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03611" y="4513006"/>
            <a:ext cx="471893" cy="170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079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MODELICA &amp; DYMOLA Overview</a:t>
            </a:r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Dymola (Short) Overview</a:t>
            </a:r>
          </a:p>
        </p:txBody>
      </p:sp>
      <p:sp>
        <p:nvSpPr>
          <p:cNvPr id="72" name="Rectangle à coins arrondis 61"/>
          <p:cNvSpPr/>
          <p:nvPr/>
        </p:nvSpPr>
        <p:spPr>
          <a:xfrm>
            <a:off x="623392" y="1296667"/>
            <a:ext cx="3775297" cy="322545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0" cap="small" dirty="0" smtClean="0">
                <a:solidFill>
                  <a:prstClr val="white"/>
                </a:solidFill>
                <a:latin typeface="Calibri"/>
                <a:cs typeface="+mn-cs"/>
              </a:rPr>
              <a:t>	Simulation Interface</a:t>
            </a:r>
            <a:endParaRPr kumimoji="0" lang="en-US" sz="1800" b="1" i="0" u="none" strike="noStrike" kern="0" cap="small" spc="0" normalizeH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9" y="1731269"/>
            <a:ext cx="3775297" cy="29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à coins arrondis 57"/>
          <p:cNvSpPr/>
          <p:nvPr/>
        </p:nvSpPr>
        <p:spPr bwMode="auto">
          <a:xfrm>
            <a:off x="462439" y="1178302"/>
            <a:ext cx="4093200" cy="5045227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" y="1362037"/>
            <a:ext cx="971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Rectangle à coins arrondis 67"/>
          <p:cNvSpPr/>
          <p:nvPr/>
        </p:nvSpPr>
        <p:spPr>
          <a:xfrm>
            <a:off x="631798" y="4764791"/>
            <a:ext cx="3775297" cy="1348926"/>
          </a:xfrm>
          <a:prstGeom prst="roundRect">
            <a:avLst>
              <a:gd name="adj" fmla="val 8367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+mn-cs"/>
              </a:rPr>
              <a:t>Launching Simulations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Parameters, Initial Values, Solvers,…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Results Post-processing</a:t>
            </a:r>
            <a:endParaRPr kumimoji="0" lang="en-US" b="1" u="none" strike="noStrike" kern="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Curves, values, tables, 3D animations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22" y="1565987"/>
            <a:ext cx="2520000" cy="190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191" y="1504097"/>
            <a:ext cx="2160000" cy="20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91" y="3941318"/>
            <a:ext cx="2880000" cy="202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à coins arrondis 20"/>
          <p:cNvSpPr/>
          <p:nvPr/>
        </p:nvSpPr>
        <p:spPr bwMode="auto">
          <a:xfrm>
            <a:off x="4692216" y="1202515"/>
            <a:ext cx="3348000" cy="2448000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Rectangle à coins arrondis 20"/>
          <p:cNvSpPr/>
          <p:nvPr/>
        </p:nvSpPr>
        <p:spPr bwMode="auto">
          <a:xfrm>
            <a:off x="4692216" y="3747782"/>
            <a:ext cx="3348000" cy="2448000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à coins arrondis 20"/>
          <p:cNvSpPr/>
          <p:nvPr/>
        </p:nvSpPr>
        <p:spPr bwMode="auto">
          <a:xfrm>
            <a:off x="8176793" y="1182879"/>
            <a:ext cx="3348000" cy="2448000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Rectangle à coins arrondis 20"/>
          <p:cNvSpPr/>
          <p:nvPr/>
        </p:nvSpPr>
        <p:spPr bwMode="auto">
          <a:xfrm>
            <a:off x="8176793" y="3728146"/>
            <a:ext cx="3348000" cy="2448000"/>
          </a:xfrm>
          <a:prstGeom prst="roundRect">
            <a:avLst>
              <a:gd name="adj" fmla="val 504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5113" marR="0" indent="-2651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ZoneTexte 69"/>
          <p:cNvSpPr txBox="1"/>
          <p:nvPr/>
        </p:nvSpPr>
        <p:spPr>
          <a:xfrm>
            <a:off x="4716592" y="1222834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Time evolution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ZoneTexte 69"/>
          <p:cNvSpPr txBox="1"/>
          <p:nvPr/>
        </p:nvSpPr>
        <p:spPr>
          <a:xfrm>
            <a:off x="8176793" y="1207971"/>
            <a:ext cx="918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2D Animation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ZoneTexte 69"/>
          <p:cNvSpPr txBox="1"/>
          <p:nvPr/>
        </p:nvSpPr>
        <p:spPr>
          <a:xfrm>
            <a:off x="8176793" y="3776701"/>
            <a:ext cx="918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3D Animation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622" y="4037096"/>
            <a:ext cx="2711608" cy="2003170"/>
          </a:xfrm>
          <a:prstGeom prst="rect">
            <a:avLst/>
          </a:prstGeom>
        </p:spPr>
      </p:pic>
      <p:sp>
        <p:nvSpPr>
          <p:cNvPr id="29" name="ZoneTexte 69"/>
          <p:cNvSpPr txBox="1"/>
          <p:nvPr/>
        </p:nvSpPr>
        <p:spPr>
          <a:xfrm>
            <a:off x="4716592" y="375884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26</a:t>
            </a:fld>
            <a:endParaRPr lang="en-GB" noProof="0" dirty="0"/>
          </a:p>
        </p:txBody>
      </p:sp>
      <p:grpSp>
        <p:nvGrpSpPr>
          <p:cNvPr id="33" name="Groupe 7"/>
          <p:cNvGrpSpPr/>
          <p:nvPr/>
        </p:nvGrpSpPr>
        <p:grpSpPr>
          <a:xfrm>
            <a:off x="9602712" y="384176"/>
            <a:ext cx="580608" cy="736444"/>
            <a:chOff x="736196" y="1838084"/>
            <a:chExt cx="580608" cy="736444"/>
          </a:xfrm>
        </p:grpSpPr>
        <p:pic>
          <p:nvPicPr>
            <p:cNvPr id="34" name="Imag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03" y="1838084"/>
              <a:ext cx="530851" cy="530851"/>
            </a:xfrm>
            <a:prstGeom prst="rect">
              <a:avLst/>
            </a:prstGeom>
          </p:spPr>
        </p:pic>
        <p:sp>
          <p:nvSpPr>
            <p:cNvPr id="35" name="ZoneTexte 16"/>
            <p:cNvSpPr txBox="1"/>
            <p:nvPr/>
          </p:nvSpPr>
          <p:spPr>
            <a:xfrm>
              <a:off x="736196" y="2328307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3824058" y="4512133"/>
            <a:ext cx="471893" cy="170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3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MODELICA &amp; DYMOLA Overview</a:t>
            </a:r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Dymola (Short) Overview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66778"/>
            <a:ext cx="7184320" cy="488151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463" y="991226"/>
            <a:ext cx="3068637" cy="23735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250" y="3451764"/>
            <a:ext cx="3323699" cy="2846328"/>
          </a:xfrm>
          <a:prstGeom prst="rect">
            <a:avLst/>
          </a:prstGeom>
        </p:spPr>
      </p:pic>
      <p:sp>
        <p:nvSpPr>
          <p:cNvPr id="35" name="Rounded Rectangular Callout 34"/>
          <p:cNvSpPr/>
          <p:nvPr/>
        </p:nvSpPr>
        <p:spPr bwMode="auto">
          <a:xfrm>
            <a:off x="1230524" y="1166778"/>
            <a:ext cx="1280502" cy="274828"/>
          </a:xfrm>
          <a:prstGeom prst="wedgeRoundRectCallout">
            <a:avLst>
              <a:gd name="adj1" fmla="val -62221"/>
              <a:gd name="adj2" fmla="val 54042"/>
              <a:gd name="adj3" fmla="val 16667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period = 20 </a:t>
            </a:r>
            <a:r>
              <a:rPr lang="en-US" sz="1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endParaRPr lang="en-US" sz="1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ounded Rectangular Callout 35"/>
          <p:cNvSpPr/>
          <p:nvPr/>
        </p:nvSpPr>
        <p:spPr bwMode="auto">
          <a:xfrm>
            <a:off x="342411" y="2131012"/>
            <a:ext cx="888113" cy="445088"/>
          </a:xfrm>
          <a:prstGeom prst="wedgeRoundRectCallout">
            <a:avLst>
              <a:gd name="adj1" fmla="val 82430"/>
              <a:gd name="adj2" fmla="val 24184"/>
              <a:gd name="adj3" fmla="val 16667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 sampled signal</a:t>
            </a:r>
          </a:p>
        </p:txBody>
      </p:sp>
      <p:sp>
        <p:nvSpPr>
          <p:cNvPr id="37" name="Rounded Rectangular Callout 36"/>
          <p:cNvSpPr/>
          <p:nvPr/>
        </p:nvSpPr>
        <p:spPr bwMode="auto">
          <a:xfrm>
            <a:off x="426337" y="3933056"/>
            <a:ext cx="1133159" cy="615347"/>
          </a:xfrm>
          <a:prstGeom prst="wedgeRoundRectCallout">
            <a:avLst>
              <a:gd name="adj1" fmla="val 62263"/>
              <a:gd name="adj2" fmla="val -105012"/>
              <a:gd name="adj3" fmla="val 16667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Sampled “System” Control (100 </a:t>
            </a:r>
            <a:r>
              <a:rPr lang="en-US" sz="1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8" name="Rounded Rectangular Callout 37"/>
          <p:cNvSpPr/>
          <p:nvPr/>
        </p:nvSpPr>
        <p:spPr bwMode="auto">
          <a:xfrm>
            <a:off x="3359696" y="3861048"/>
            <a:ext cx="888113" cy="445088"/>
          </a:xfrm>
          <a:prstGeom prst="wedgeRoundRectCallout">
            <a:avLst>
              <a:gd name="adj1" fmla="val 24051"/>
              <a:gd name="adj2" fmla="val -90186"/>
              <a:gd name="adj3" fmla="val 16667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Electrical Motor</a:t>
            </a:r>
          </a:p>
        </p:txBody>
      </p:sp>
      <p:sp>
        <p:nvSpPr>
          <p:cNvPr id="39" name="Rounded Rectangular Callout 38"/>
          <p:cNvSpPr/>
          <p:nvPr/>
        </p:nvSpPr>
        <p:spPr bwMode="auto">
          <a:xfrm>
            <a:off x="6456040" y="3415960"/>
            <a:ext cx="888113" cy="445088"/>
          </a:xfrm>
          <a:prstGeom prst="wedgeRoundRectCallout">
            <a:avLst>
              <a:gd name="adj1" fmla="val -70417"/>
              <a:gd name="adj2" fmla="val -33001"/>
              <a:gd name="adj3" fmla="val 16667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Mechanical Pump</a:t>
            </a:r>
          </a:p>
        </p:txBody>
      </p:sp>
      <p:sp>
        <p:nvSpPr>
          <p:cNvPr id="40" name="Rounded Rectangular Callout 39"/>
          <p:cNvSpPr/>
          <p:nvPr/>
        </p:nvSpPr>
        <p:spPr bwMode="auto">
          <a:xfrm>
            <a:off x="3112824" y="2260505"/>
            <a:ext cx="1132955" cy="615347"/>
          </a:xfrm>
          <a:prstGeom prst="wedgeRoundRectCallout">
            <a:avLst>
              <a:gd name="adj1" fmla="val -49188"/>
              <a:gd name="adj2" fmla="val 83487"/>
              <a:gd name="adj3" fmla="val 16667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Sampled “Equipment” Control (20 </a:t>
            </a:r>
            <a:r>
              <a:rPr lang="en-US" sz="1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1" name="Rectangle à coins arrondis 28"/>
          <p:cNvSpPr/>
          <p:nvPr/>
        </p:nvSpPr>
        <p:spPr bwMode="auto">
          <a:xfrm>
            <a:off x="426337" y="5100203"/>
            <a:ext cx="2808312" cy="819658"/>
          </a:xfrm>
          <a:prstGeom prst="round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Multi-physical example of a controlled motorized pump</a:t>
            </a:r>
          </a:p>
        </p:txBody>
      </p:sp>
      <p:sp>
        <p:nvSpPr>
          <p:cNvPr id="42" name="Rectangle à coins arrondis 28"/>
          <p:cNvSpPr/>
          <p:nvPr/>
        </p:nvSpPr>
        <p:spPr bwMode="auto">
          <a:xfrm>
            <a:off x="6347303" y="4055270"/>
            <a:ext cx="2016224" cy="819658"/>
          </a:xfrm>
          <a:prstGeom prst="round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only on Modelica Standard Library components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à coins arrondis 28"/>
          <p:cNvSpPr/>
          <p:nvPr/>
        </p:nvSpPr>
        <p:spPr bwMode="auto">
          <a:xfrm>
            <a:off x="6347303" y="5014338"/>
            <a:ext cx="2016224" cy="819658"/>
          </a:xfrm>
          <a:prstGeom prst="round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Synchronous capabilities of MODELICA language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27</a:t>
            </a:fld>
            <a:endParaRPr lang="en-GB" noProof="0" dirty="0"/>
          </a:p>
        </p:txBody>
      </p:sp>
      <p:grpSp>
        <p:nvGrpSpPr>
          <p:cNvPr id="25" name="Groupe 7"/>
          <p:cNvGrpSpPr/>
          <p:nvPr/>
        </p:nvGrpSpPr>
        <p:grpSpPr>
          <a:xfrm>
            <a:off x="9602712" y="384176"/>
            <a:ext cx="580608" cy="736444"/>
            <a:chOff x="736196" y="1838084"/>
            <a:chExt cx="580608" cy="736444"/>
          </a:xfrm>
        </p:grpSpPr>
        <p:pic>
          <p:nvPicPr>
            <p:cNvPr id="2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03" y="1838084"/>
              <a:ext cx="530851" cy="530851"/>
            </a:xfrm>
            <a:prstGeom prst="rect">
              <a:avLst/>
            </a:prstGeom>
          </p:spPr>
        </p:pic>
        <p:sp>
          <p:nvSpPr>
            <p:cNvPr id="27" name="ZoneTexte 16"/>
            <p:cNvSpPr txBox="1"/>
            <p:nvPr/>
          </p:nvSpPr>
          <p:spPr>
            <a:xfrm>
              <a:off x="736196" y="2328307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718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Dymola (Short) Training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0761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Overview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Design PID Controller for a DC Motor* 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78" y="3212976"/>
            <a:ext cx="3705176" cy="174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888" y="2075312"/>
            <a:ext cx="2514818" cy="1646063"/>
          </a:xfrm>
          <a:prstGeom prst="rect">
            <a:avLst/>
          </a:prstGeom>
        </p:spPr>
      </p:pic>
      <p:sp>
        <p:nvSpPr>
          <p:cNvPr id="10" name="Snip Single Corner Rectangle 9"/>
          <p:cNvSpPr/>
          <p:nvPr/>
        </p:nvSpPr>
        <p:spPr>
          <a:xfrm>
            <a:off x="1127448" y="2204864"/>
            <a:ext cx="2520280" cy="1386960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Requirements</a:t>
            </a: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200" dirty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For 1rad/s step reference: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Setting Time &lt; 2s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Overshoot &lt; 5%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Steady-state error &lt; 1%</a:t>
            </a:r>
            <a:endParaRPr lang="en-US" sz="1200" dirty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/>
          <p:cNvCxnSpPr>
            <a:stCxn id="10" idx="0"/>
          </p:cNvCxnSpPr>
          <p:nvPr/>
        </p:nvCxnSpPr>
        <p:spPr>
          <a:xfrm>
            <a:off x="3647728" y="2898344"/>
            <a:ext cx="1656184" cy="89069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Snip Diagonal Corner Rectangle 11"/>
          <p:cNvSpPr/>
          <p:nvPr/>
        </p:nvSpPr>
        <p:spPr>
          <a:xfrm>
            <a:off x="7932090" y="4358795"/>
            <a:ext cx="3708526" cy="1804217"/>
          </a:xfrm>
          <a:prstGeom prst="snip2Diag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DC Motor Characteristics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200" b="1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J : moment of inertia of the rotor =</a:t>
            </a:r>
            <a:r>
              <a:rPr lang="en-US" sz="120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</a:t>
            </a: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0.01 kg.m^2</a:t>
            </a: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b</a:t>
            </a: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motor viscous friction constant</a:t>
            </a:r>
            <a:r>
              <a:rPr lang="en-US" sz="120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= </a:t>
            </a: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0.1 </a:t>
            </a:r>
            <a:r>
              <a:rPr lang="en-US" sz="12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N.m.s</a:t>
            </a:r>
            <a:endParaRPr lang="en-US" sz="120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Ke</a:t>
            </a: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</a:t>
            </a: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electromotive force constant</a:t>
            </a:r>
            <a:r>
              <a:rPr lang="en-US" sz="120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= </a:t>
            </a: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0.01 V/rad/s</a:t>
            </a: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Kt</a:t>
            </a: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</a:t>
            </a: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motor torque constant</a:t>
            </a:r>
            <a:r>
              <a:rPr lang="en-US" sz="120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= </a:t>
            </a: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0.01 </a:t>
            </a:r>
            <a:r>
              <a:rPr lang="en-US" sz="12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N.m</a:t>
            </a: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/Amp</a:t>
            </a: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 : electric resistance = 1 Ohm</a:t>
            </a: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L</a:t>
            </a:r>
            <a:r>
              <a:rPr lang="en-US" sz="120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: </a:t>
            </a: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electric inductance = 0.5 H</a:t>
            </a:r>
          </a:p>
        </p:txBody>
      </p:sp>
      <p:cxnSp>
        <p:nvCxnSpPr>
          <p:cNvPr id="16" name="Straight Connector 15"/>
          <p:cNvCxnSpPr>
            <a:stCxn id="3" idx="1"/>
          </p:cNvCxnSpPr>
          <p:nvPr/>
        </p:nvCxnSpPr>
        <p:spPr>
          <a:xfrm flipH="1">
            <a:off x="6816080" y="2898344"/>
            <a:ext cx="1846808" cy="89069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Snip Diagonal Corner Rectangle 19"/>
          <p:cNvSpPr/>
          <p:nvPr/>
        </p:nvSpPr>
        <p:spPr>
          <a:xfrm>
            <a:off x="1112835" y="4789164"/>
            <a:ext cx="2534893" cy="1373848"/>
          </a:xfrm>
          <a:prstGeom prst="snip2Diag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dirty="0" smtClean="0">
                <a:solidFill>
                  <a:srgbClr val="3A3838"/>
                </a:solidFill>
                <a:latin typeface="Arial" panose="020B0604020202020204" pitchFamily="34" charset="0"/>
              </a:rPr>
              <a:t>C</a:t>
            </a:r>
            <a:r>
              <a:rPr lang="en-US" sz="12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ontrol Characteristics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200" b="1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To be determined !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2063552" y="3763473"/>
            <a:ext cx="648072" cy="931761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4132" y="3980185"/>
            <a:ext cx="429420" cy="2491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2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336042" y="647191"/>
            <a:ext cx="2653692" cy="479943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100" b="1" i="1" dirty="0" smtClean="0">
                <a:solidFill>
                  <a:srgbClr val="3A3838"/>
                </a:solidFill>
                <a:latin typeface="Arial" panose="020B0604020202020204" pitchFamily="34" charset="0"/>
              </a:rPr>
              <a:t>*Source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50" dirty="0" smtClean="0">
                <a:solidFill>
                  <a:srgbClr val="3A3838"/>
                </a:solidFill>
                <a:latin typeface="Arial" panose="020B0604020202020204" pitchFamily="34" charset="0"/>
              </a:rPr>
              <a:t>“Control Tutorials for </a:t>
            </a:r>
            <a:r>
              <a:rPr lang="en-US" sz="105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Matlab</a:t>
            </a:r>
            <a:r>
              <a:rPr lang="en-US" sz="1050" dirty="0" smtClean="0">
                <a:solidFill>
                  <a:srgbClr val="3A3838"/>
                </a:solidFill>
                <a:latin typeface="Arial" panose="020B0604020202020204" pitchFamily="34" charset="0"/>
              </a:rPr>
              <a:t> &amp; Simulink”</a:t>
            </a:r>
            <a:endParaRPr lang="en-US" sz="1050" u="none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29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8675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Air </a:t>
            </a:r>
            <a:r>
              <a:rPr lang="fr-FR" dirty="0" err="1" smtClean="0"/>
              <a:t>Systems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971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23" name="Espace réservé du contenu 2"/>
          <p:cNvSpPr>
            <a:spLocks noGrp="1"/>
          </p:cNvSpPr>
          <p:nvPr>
            <p:ph idx="4294967295"/>
          </p:nvPr>
        </p:nvSpPr>
        <p:spPr>
          <a:xfrm>
            <a:off x="335360" y="2771402"/>
            <a:ext cx="8393813" cy="3537918"/>
          </a:xfrm>
          <a:prstGeom prst="rect">
            <a:avLst/>
          </a:prstGeom>
        </p:spPr>
        <p:txBody>
          <a:bodyPr/>
          <a:lstStyle/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Define the engineering activities supposed to be supported by model &amp; simulation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Pre-Design, Detailed Design, Test Bench Calibration, …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Performance, Root Cause, Behavioral analysis, …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Define how the model will be used by end-users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Simulation of single operating points, of an aircraft mission ?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Integration within other models ? Or Standalone usage ?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Acceptable Simulation Time, Robustness and Accuracy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Define the computational hardware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Desktop Computer ? Real Time Simulator ? High Performance Computers</a:t>
            </a:r>
          </a:p>
        </p:txBody>
      </p:sp>
      <p:sp>
        <p:nvSpPr>
          <p:cNvPr id="24" name="Rectangle avec flèche vers la droite 37"/>
          <p:cNvSpPr/>
          <p:nvPr/>
        </p:nvSpPr>
        <p:spPr bwMode="auto">
          <a:xfrm rot="5400000">
            <a:off x="485607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 smtClean="0">
                <a:solidFill>
                  <a:prstClr val="white"/>
                </a:solidFill>
                <a:latin typeface="Calibri"/>
                <a:cs typeface="+mn-cs"/>
              </a:rPr>
              <a:t>Define Simulation Intent</a:t>
            </a:r>
            <a:endParaRPr lang="en-US" sz="1100" b="1" kern="0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25" name="Rectangle avec flèche vers la droite 38"/>
          <p:cNvSpPr/>
          <p:nvPr/>
        </p:nvSpPr>
        <p:spPr bwMode="auto">
          <a:xfrm rot="5400000">
            <a:off x="485606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26" name="Rectangle avec flèche vers la droite 39"/>
          <p:cNvSpPr/>
          <p:nvPr/>
        </p:nvSpPr>
        <p:spPr bwMode="auto">
          <a:xfrm rot="5400000">
            <a:off x="485605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Build the Model</a:t>
            </a:r>
          </a:p>
        </p:txBody>
      </p:sp>
      <p:sp>
        <p:nvSpPr>
          <p:cNvPr id="27" name="Rectangle avec flèche vers la droite 46"/>
          <p:cNvSpPr/>
          <p:nvPr/>
        </p:nvSpPr>
        <p:spPr bwMode="auto">
          <a:xfrm rot="5400000">
            <a:off x="485604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Simulate the Model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19761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sp>
        <p:nvSpPr>
          <p:cNvPr id="29" name="Rectangle à coins arrondis 65"/>
          <p:cNvSpPr/>
          <p:nvPr/>
        </p:nvSpPr>
        <p:spPr>
          <a:xfrm>
            <a:off x="1684052" y="1386338"/>
            <a:ext cx="7045122" cy="871674"/>
          </a:xfrm>
          <a:prstGeom prst="roundRect">
            <a:avLst>
              <a:gd name="adj" fmla="val 8631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</a:rPr>
              <a:t>Define Model Objective, Usage &amp; Target</a:t>
            </a:r>
            <a:endParaRPr lang="en-US" sz="18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Rectangle à coins arrondis 33"/>
          <p:cNvSpPr/>
          <p:nvPr/>
        </p:nvSpPr>
        <p:spPr>
          <a:xfrm>
            <a:off x="1684052" y="2340021"/>
            <a:ext cx="7044613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+mn-cs"/>
              </a:rPr>
              <a:t>Main Idea : “One Objective, One Model”</a:t>
            </a:r>
            <a:endParaRPr lang="en-US" sz="14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04312" y="1386338"/>
            <a:ext cx="2563788" cy="1303056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DC </a:t>
            </a:r>
            <a:r>
              <a:rPr lang="fr-FR" sz="1800" b="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Motor</a:t>
            </a: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Use Case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904312" y="2771403"/>
            <a:ext cx="2563788" cy="1233662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PID Controller for Performance Requirements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904312" y="4165376"/>
            <a:ext cx="2563788" cy="1495871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single scenario, standalone, control design compatible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904312" y="5821558"/>
            <a:ext cx="2563788" cy="487762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Engineer Workstation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30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66817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9191628" y="2765786"/>
            <a:ext cx="2563788" cy="3543533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Plant Model</a:t>
            </a:r>
            <a:endParaRPr lang="en-US" sz="1400" b="1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 model based on main characteristics related to transient conditions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need to take into account complex phenomena such starting phases (dry friction)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Model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Continuous or sampled PID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400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400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400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24" name="Rectangle avec flèche vers la droite 37"/>
          <p:cNvSpPr/>
          <p:nvPr/>
        </p:nvSpPr>
        <p:spPr bwMode="auto">
          <a:xfrm rot="5400000">
            <a:off x="485607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 smtClean="0">
                <a:solidFill>
                  <a:prstClr val="white"/>
                </a:solidFill>
                <a:latin typeface="Calibri"/>
                <a:cs typeface="+mn-cs"/>
              </a:rPr>
              <a:t>Define Simulation Intent</a:t>
            </a:r>
            <a:endParaRPr lang="en-US" sz="1100" b="1" kern="0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25" name="Rectangle avec flèche vers la droite 38"/>
          <p:cNvSpPr/>
          <p:nvPr/>
        </p:nvSpPr>
        <p:spPr bwMode="auto">
          <a:xfrm rot="5400000">
            <a:off x="485606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26" name="Rectangle avec flèche vers la droite 39"/>
          <p:cNvSpPr/>
          <p:nvPr/>
        </p:nvSpPr>
        <p:spPr bwMode="auto">
          <a:xfrm rot="5400000">
            <a:off x="485605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Build the Model</a:t>
            </a:r>
          </a:p>
        </p:txBody>
      </p:sp>
      <p:sp>
        <p:nvSpPr>
          <p:cNvPr id="27" name="Rectangle avec flèche vers la droite 46"/>
          <p:cNvSpPr/>
          <p:nvPr/>
        </p:nvSpPr>
        <p:spPr bwMode="auto">
          <a:xfrm rot="5400000">
            <a:off x="485604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Simulate the Model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19761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703512" y="1386338"/>
            <a:ext cx="2563788" cy="1303056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DC Motor Use Case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703512" y="2771403"/>
            <a:ext cx="2563788" cy="1233662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u="sng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PID Controller for Performance Requirements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703512" y="4165376"/>
            <a:ext cx="2563788" cy="1495871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u="sng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single scenario, standalone, control design compatible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703512" y="5821558"/>
            <a:ext cx="2563788" cy="487762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u="sng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Engineer Workstation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47570" y="1386338"/>
            <a:ext cx="2563788" cy="1303056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Simulation Mean Requirements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447570" y="2771402"/>
            <a:ext cx="2563788" cy="1228843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capability to represent multi-physical plant and control (discrete) modelling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47570" y="4165376"/>
            <a:ext cx="2563788" cy="1500444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 of details focused on dynamic behavior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calculation to support control design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395867" y="3125245"/>
            <a:ext cx="936104" cy="57734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4395867" y="4607721"/>
            <a:ext cx="936104" cy="57734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447570" y="5805517"/>
            <a:ext cx="2563788" cy="503803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real time constraints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4395867" y="5748434"/>
            <a:ext cx="936104" cy="57734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191628" y="1386338"/>
            <a:ext cx="2563788" cy="1303056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Simulation Mean Choices</a:t>
            </a:r>
          </a:p>
        </p:txBody>
      </p:sp>
      <p:sp>
        <p:nvSpPr>
          <p:cNvPr id="46" name="Right Arrow 45"/>
          <p:cNvSpPr/>
          <p:nvPr/>
        </p:nvSpPr>
        <p:spPr>
          <a:xfrm>
            <a:off x="8137535" y="3125245"/>
            <a:ext cx="936104" cy="57734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8137535" y="4607721"/>
            <a:ext cx="936104" cy="57734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37535" y="5748434"/>
            <a:ext cx="936104" cy="57734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8067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04312" y="1386338"/>
            <a:ext cx="2563788" cy="1303056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DC </a:t>
            </a:r>
            <a:r>
              <a:rPr lang="fr-FR" sz="1800" b="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Motor</a:t>
            </a: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Use Case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904312" y="2771403"/>
            <a:ext cx="2563788" cy="1233662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Interfaces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u="sng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Plant</a:t>
            </a: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Electrical pins and speed sensor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u="sng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Speed Sensor, Command and control target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904312" y="4165376"/>
            <a:ext cx="2563788" cy="1495871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+ Plant architecture provided for the study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904312" y="5821558"/>
            <a:ext cx="2563788" cy="487762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Functionalities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 operations only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4294967295"/>
          </p:nvPr>
        </p:nvSpPr>
        <p:spPr>
          <a:xfrm>
            <a:off x="284162" y="2760152"/>
            <a:ext cx="8393813" cy="3160295"/>
          </a:xfrm>
          <a:prstGeom prst="rect">
            <a:avLst/>
          </a:prstGeom>
        </p:spPr>
        <p:txBody>
          <a:bodyPr/>
          <a:lstStyle/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Interfaces</a:t>
            </a: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Define the system external interfaces 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Physical Interfaces, Signal Interfaces, …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Characteristics of interfaces linked with the simulation intent.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Architecture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Define the environment &amp; internal system architecture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Architecture Breakdown (system, sub-system, assemblies, equipment),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Elements Connections,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Functionalities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Define implemented functionalities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 laws, system protections,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Re-configuration</a:t>
            </a:r>
          </a:p>
        </p:txBody>
      </p:sp>
      <p:sp>
        <p:nvSpPr>
          <p:cNvPr id="20" name="Rectangle à coins arrondis 12"/>
          <p:cNvSpPr/>
          <p:nvPr/>
        </p:nvSpPr>
        <p:spPr>
          <a:xfrm>
            <a:off x="1632857" y="1397590"/>
            <a:ext cx="7044612" cy="871673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  <a:cs typeface="+mn-cs"/>
              </a:rPr>
              <a:t>Define the Model Interfaces, Architecture &amp; Functionalities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22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34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Build the Model</a:t>
            </a:r>
          </a:p>
        </p:txBody>
      </p:sp>
      <p:sp>
        <p:nvSpPr>
          <p:cNvPr id="35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Simulate the Model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sp>
        <p:nvSpPr>
          <p:cNvPr id="37" name="Rectangle à coins arrondis 33"/>
          <p:cNvSpPr/>
          <p:nvPr/>
        </p:nvSpPr>
        <p:spPr>
          <a:xfrm>
            <a:off x="1632854" y="2340021"/>
            <a:ext cx="7044613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+mn-cs"/>
              </a:rPr>
              <a:t>Main Idea : “A model represents sub-parts of actual system definition”</a:t>
            </a:r>
            <a:endParaRPr lang="en-US" sz="14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32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14956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59496" y="1386338"/>
            <a:ext cx="2563788" cy="1303056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DC </a:t>
            </a:r>
            <a:r>
              <a:rPr lang="fr-FR" sz="1800" b="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Motor</a:t>
            </a: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Use Case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559496" y="2771403"/>
            <a:ext cx="2563788" cy="1233662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u="sng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Interfaces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Plant : Electrical pins and mechanical flange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: Speed Sensor, Command and control target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559496" y="4165376"/>
            <a:ext cx="2563788" cy="1495871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u="sng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+ Plant architecture provided for the study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559496" y="5821558"/>
            <a:ext cx="2563788" cy="487762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u="sng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Functionalities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 operations only</a:t>
            </a:r>
          </a:p>
        </p:txBody>
      </p:sp>
      <p:sp>
        <p:nvSpPr>
          <p:cNvPr id="21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22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34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Build the Model</a:t>
            </a:r>
          </a:p>
        </p:txBody>
      </p:sp>
      <p:sp>
        <p:nvSpPr>
          <p:cNvPr id="35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Simulate the Model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3952" y="2749199"/>
            <a:ext cx="4705350" cy="1866900"/>
          </a:xfrm>
          <a:prstGeom prst="rect">
            <a:avLst/>
          </a:prstGeom>
        </p:spPr>
      </p:pic>
      <p:sp>
        <p:nvSpPr>
          <p:cNvPr id="18" name="Speech bubble"/>
          <p:cNvSpPr/>
          <p:nvPr>
            <p:custDataLst>
              <p:tags r:id="rId1"/>
            </p:custDataLst>
          </p:nvPr>
        </p:nvSpPr>
        <p:spPr bwMode="auto">
          <a:xfrm>
            <a:off x="10560496" y="2590623"/>
            <a:ext cx="1152128" cy="565258"/>
          </a:xfrm>
          <a:prstGeom prst="accentBorderCallout1">
            <a:avLst>
              <a:gd name="adj1" fmla="val 97368"/>
              <a:gd name="adj2" fmla="val -5351"/>
              <a:gd name="adj3" fmla="val 172915"/>
              <a:gd name="adj4" fmla="val -36114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Mechanical Flange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0" name="Speech bubble"/>
          <p:cNvSpPr/>
          <p:nvPr>
            <p:custDataLst>
              <p:tags r:id="rId2"/>
            </p:custDataLst>
          </p:nvPr>
        </p:nvSpPr>
        <p:spPr bwMode="auto">
          <a:xfrm>
            <a:off x="8472264" y="1988840"/>
            <a:ext cx="1152128" cy="755361"/>
          </a:xfrm>
          <a:prstGeom prst="accentBorderCallout1">
            <a:avLst>
              <a:gd name="adj1" fmla="val 98221"/>
              <a:gd name="adj2" fmla="val -9263"/>
              <a:gd name="adj3" fmla="val 169303"/>
              <a:gd name="adj4" fmla="val -41145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Electrical Pin (Positive)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3" name="Speech bubble"/>
          <p:cNvSpPr/>
          <p:nvPr>
            <p:custDataLst>
              <p:tags r:id="rId3"/>
            </p:custDataLst>
          </p:nvPr>
        </p:nvSpPr>
        <p:spPr bwMode="auto">
          <a:xfrm>
            <a:off x="8616280" y="4527795"/>
            <a:ext cx="1152128" cy="755361"/>
          </a:xfrm>
          <a:prstGeom prst="accentBorderCallout1">
            <a:avLst>
              <a:gd name="adj1" fmla="val 18939"/>
              <a:gd name="adj2" fmla="val -5909"/>
              <a:gd name="adj3" fmla="val -80479"/>
              <a:gd name="adj4" fmla="val -51206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Electrical Pin (Negative)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4" name="Speech bubble"/>
          <p:cNvSpPr/>
          <p:nvPr>
            <p:custDataLst>
              <p:tags r:id="rId4"/>
            </p:custDataLst>
          </p:nvPr>
        </p:nvSpPr>
        <p:spPr bwMode="auto">
          <a:xfrm>
            <a:off x="5087888" y="4887835"/>
            <a:ext cx="1152128" cy="570695"/>
          </a:xfrm>
          <a:prstGeom prst="accentBorderCallout1">
            <a:avLst>
              <a:gd name="adj1" fmla="val 23201"/>
              <a:gd name="adj2" fmla="val 105874"/>
              <a:gd name="adj3" fmla="val -83889"/>
              <a:gd name="adj4" fmla="val 143856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Actual Speed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5" name="Speech bubble"/>
          <p:cNvSpPr/>
          <p:nvPr>
            <p:custDataLst>
              <p:tags r:id="rId5"/>
            </p:custDataLst>
          </p:nvPr>
        </p:nvSpPr>
        <p:spPr bwMode="auto">
          <a:xfrm>
            <a:off x="4483324" y="2217899"/>
            <a:ext cx="1152128" cy="570695"/>
          </a:xfrm>
          <a:prstGeom prst="accentBorderCallout1">
            <a:avLst>
              <a:gd name="adj1" fmla="val 77362"/>
              <a:gd name="adj2" fmla="val 105315"/>
              <a:gd name="adj3" fmla="val 219637"/>
              <a:gd name="adj4" fmla="val 132119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Reference Speed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33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387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8904312" y="3993461"/>
            <a:ext cx="2563788" cy="1089646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Calculation 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400" b="1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400" b="1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400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04312" y="1386338"/>
            <a:ext cx="2563788" cy="1303056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DC </a:t>
            </a:r>
            <a:r>
              <a:rPr lang="fr-FR" sz="1800" b="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Motor</a:t>
            </a: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Use Case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904312" y="2771403"/>
            <a:ext cx="2563788" cy="1089646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Multi-physic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400" b="1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400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Espace réservé du contenu 2"/>
          <p:cNvSpPr>
            <a:spLocks noGrp="1"/>
          </p:cNvSpPr>
          <p:nvPr>
            <p:ph idx="4294967295"/>
          </p:nvPr>
        </p:nvSpPr>
        <p:spPr>
          <a:xfrm>
            <a:off x="284162" y="2771402"/>
            <a:ext cx="8393813" cy="3533765"/>
          </a:xfrm>
          <a:prstGeom prst="rect">
            <a:avLst/>
          </a:prstGeom>
        </p:spPr>
        <p:txBody>
          <a:bodyPr/>
          <a:lstStyle/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Multi-physic </a:t>
            </a: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Use Multi-Physic modeling tool 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Capability to easily combine several physical domains and level of details, …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Solvers adapted to solve stiff physical problems.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Sampled Calculation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Use modeling tool enabling the definition of different sampling time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Capability to model sampling effect on control properties (stability, robustness, performance…)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Elements Connections,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Standards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Use modeling tool based on industry standard (or ongoing ones)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MODELICA [DYMOLA], VHDL-AMS, Simulink (for control only) …</a:t>
            </a:r>
          </a:p>
        </p:txBody>
      </p:sp>
      <p:sp>
        <p:nvSpPr>
          <p:cNvPr id="24" name="Rectangle à coins arrondis 13"/>
          <p:cNvSpPr/>
          <p:nvPr/>
        </p:nvSpPr>
        <p:spPr>
          <a:xfrm>
            <a:off x="1632857" y="1399511"/>
            <a:ext cx="7044612" cy="871673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  <a:cs typeface="+mn-cs"/>
              </a:rPr>
              <a:t>Build the Model using Adapted Modeling Environment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5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26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27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Build the Model</a:t>
            </a:r>
          </a:p>
        </p:txBody>
      </p:sp>
      <p:sp>
        <p:nvSpPr>
          <p:cNvPr id="28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Simulate the Model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sp>
        <p:nvSpPr>
          <p:cNvPr id="30" name="Rectangle à coins arrondis 33"/>
          <p:cNvSpPr/>
          <p:nvPr/>
        </p:nvSpPr>
        <p:spPr>
          <a:xfrm>
            <a:off x="1632854" y="2340021"/>
            <a:ext cx="7044613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+mn-cs"/>
              </a:rPr>
              <a:t>Main Idea : “Use Adapted Modeling Tools and Languages”</a:t>
            </a:r>
            <a:endParaRPr lang="en-US" sz="14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38" name="Groupe 24"/>
          <p:cNvGrpSpPr/>
          <p:nvPr/>
        </p:nvGrpSpPr>
        <p:grpSpPr>
          <a:xfrm>
            <a:off x="9934374" y="3287540"/>
            <a:ext cx="503664" cy="501500"/>
            <a:chOff x="2281443" y="835654"/>
            <a:chExt cx="503664" cy="501500"/>
          </a:xfrm>
        </p:grpSpPr>
        <p:pic>
          <p:nvPicPr>
            <p:cNvPr id="39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40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Groupe 71"/>
          <p:cNvGrpSpPr/>
          <p:nvPr/>
        </p:nvGrpSpPr>
        <p:grpSpPr>
          <a:xfrm>
            <a:off x="10347757" y="4382845"/>
            <a:ext cx="540533" cy="510667"/>
            <a:chOff x="1261218" y="2054304"/>
            <a:chExt cx="540533" cy="510667"/>
          </a:xfrm>
        </p:grpSpPr>
        <p:pic>
          <p:nvPicPr>
            <p:cNvPr id="42" name="Image 5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537" b="92683" l="3659" r="951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485" y="2054304"/>
              <a:ext cx="342000" cy="342000"/>
            </a:xfrm>
            <a:prstGeom prst="rect">
              <a:avLst/>
            </a:prstGeom>
          </p:spPr>
        </p:pic>
        <p:sp>
          <p:nvSpPr>
            <p:cNvPr id="43" name="ZoneTexte 61"/>
            <p:cNvSpPr txBox="1"/>
            <p:nvPr/>
          </p:nvSpPr>
          <p:spPr>
            <a:xfrm>
              <a:off x="1261218" y="2349527"/>
              <a:ext cx="5405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ct val="40000"/>
                </a:spcAft>
                <a:buClr>
                  <a:srgbClr val="4152A5"/>
                </a:buClr>
                <a:buFont typeface="Wingdings" pitchFamily="2" charset="2"/>
                <a:buNone/>
              </a:pPr>
              <a:r>
                <a:rPr lang="en-US" sz="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Simulink</a:t>
              </a:r>
              <a:endParaRPr 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5" name="Groupe 24"/>
          <p:cNvGrpSpPr/>
          <p:nvPr/>
        </p:nvGrpSpPr>
        <p:grpSpPr>
          <a:xfrm>
            <a:off x="9572053" y="4406431"/>
            <a:ext cx="503664" cy="501500"/>
            <a:chOff x="2281443" y="835654"/>
            <a:chExt cx="503664" cy="501500"/>
          </a:xfrm>
        </p:grpSpPr>
        <p:pic>
          <p:nvPicPr>
            <p:cNvPr id="46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47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8920935" y="5201071"/>
            <a:ext cx="2563788" cy="1089646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Standards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400" b="1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400" b="1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400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9" name="Groupe 71"/>
          <p:cNvGrpSpPr/>
          <p:nvPr/>
        </p:nvGrpSpPr>
        <p:grpSpPr>
          <a:xfrm>
            <a:off x="10347757" y="5687252"/>
            <a:ext cx="540533" cy="510667"/>
            <a:chOff x="1261218" y="2054304"/>
            <a:chExt cx="540533" cy="510667"/>
          </a:xfrm>
        </p:grpSpPr>
        <p:pic>
          <p:nvPicPr>
            <p:cNvPr id="50" name="Image 5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537" b="92683" l="3659" r="951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485" y="2054304"/>
              <a:ext cx="342000" cy="342000"/>
            </a:xfrm>
            <a:prstGeom prst="rect">
              <a:avLst/>
            </a:prstGeom>
          </p:spPr>
        </p:pic>
        <p:sp>
          <p:nvSpPr>
            <p:cNvPr id="51" name="ZoneTexte 61"/>
            <p:cNvSpPr txBox="1"/>
            <p:nvPr/>
          </p:nvSpPr>
          <p:spPr>
            <a:xfrm>
              <a:off x="1261218" y="2349527"/>
              <a:ext cx="5405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ct val="40000"/>
                </a:spcAft>
                <a:buClr>
                  <a:srgbClr val="4152A5"/>
                </a:buClr>
                <a:buFont typeface="Wingdings" pitchFamily="2" charset="2"/>
                <a:buNone/>
              </a:pPr>
              <a:r>
                <a:rPr lang="en-US" sz="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Simulink</a:t>
              </a:r>
              <a:endParaRPr 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2" name="Groupe 24"/>
          <p:cNvGrpSpPr/>
          <p:nvPr/>
        </p:nvGrpSpPr>
        <p:grpSpPr>
          <a:xfrm>
            <a:off x="9572053" y="5710838"/>
            <a:ext cx="503664" cy="501500"/>
            <a:chOff x="2281443" y="835654"/>
            <a:chExt cx="503664" cy="501500"/>
          </a:xfrm>
        </p:grpSpPr>
        <p:pic>
          <p:nvPicPr>
            <p:cNvPr id="53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54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34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81616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33" name="Rectangle à coins arrondis 13"/>
          <p:cNvSpPr/>
          <p:nvPr/>
        </p:nvSpPr>
        <p:spPr>
          <a:xfrm>
            <a:off x="1632856" y="1399511"/>
            <a:ext cx="9835243" cy="871673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  <a:cs typeface="+mn-cs"/>
              </a:rPr>
              <a:t>Build the DC Motor Model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4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35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36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Build the Model</a:t>
            </a:r>
          </a:p>
        </p:txBody>
      </p:sp>
      <p:sp>
        <p:nvSpPr>
          <p:cNvPr id="37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Simulate the Model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23" y="2633956"/>
            <a:ext cx="5744479" cy="3049368"/>
          </a:xfrm>
          <a:prstGeom prst="rect">
            <a:avLst/>
          </a:prstGeom>
        </p:spPr>
      </p:pic>
      <p:sp>
        <p:nvSpPr>
          <p:cNvPr id="56" name="Snip Diagonal Corner Rectangle 55"/>
          <p:cNvSpPr/>
          <p:nvPr/>
        </p:nvSpPr>
        <p:spPr>
          <a:xfrm>
            <a:off x="8760296" y="3068960"/>
            <a:ext cx="3276478" cy="1804217"/>
          </a:xfrm>
          <a:prstGeom prst="snip2Diag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DC Motor Characteristics</a:t>
            </a:r>
            <a:endParaRPr lang="en-US" sz="900" b="1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000" b="1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J : moment of inertia of the rotor =</a:t>
            </a:r>
            <a:r>
              <a:rPr lang="en-US" sz="100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0.01 kg.m^2</a:t>
            </a:r>
            <a:endParaRPr lang="en-US" sz="90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dirty="0" smtClean="0">
                <a:solidFill>
                  <a:srgbClr val="3A3838"/>
                </a:solidFill>
                <a:latin typeface="Arial" panose="020B0604020202020204" pitchFamily="34" charset="0"/>
              </a:rPr>
              <a:t>b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motor viscous friction constant</a:t>
            </a:r>
            <a:r>
              <a:rPr lang="en-US" sz="100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= 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0.1 </a:t>
            </a:r>
            <a:r>
              <a:rPr lang="en-US" sz="10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N.m.s</a:t>
            </a:r>
            <a:endParaRPr lang="en-US" sz="90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Ke</a:t>
            </a:r>
            <a:r>
              <a:rPr lang="en-US" sz="100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electromotive force constant</a:t>
            </a:r>
            <a:r>
              <a:rPr lang="en-US" sz="100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= 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0.01 V/rad/s</a:t>
            </a:r>
            <a:endParaRPr lang="en-US" sz="90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Kt</a:t>
            </a:r>
            <a:r>
              <a:rPr lang="en-US" sz="100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motor torque constant</a:t>
            </a:r>
            <a:r>
              <a:rPr lang="en-US" sz="100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= 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0.01 </a:t>
            </a:r>
            <a:r>
              <a:rPr lang="en-US" sz="10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N.m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/Amp</a:t>
            </a:r>
            <a:endParaRPr lang="en-US" sz="90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 : electric resistance = 1 Ohm</a:t>
            </a:r>
            <a:endParaRPr lang="en-US" sz="90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L</a:t>
            </a:r>
            <a:r>
              <a:rPr lang="en-US" sz="100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: 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electric inductance = 0.5 H</a:t>
            </a:r>
          </a:p>
        </p:txBody>
      </p:sp>
      <p:grpSp>
        <p:nvGrpSpPr>
          <p:cNvPr id="57" name="Groupe 24"/>
          <p:cNvGrpSpPr/>
          <p:nvPr/>
        </p:nvGrpSpPr>
        <p:grpSpPr>
          <a:xfrm>
            <a:off x="10848528" y="1628088"/>
            <a:ext cx="503664" cy="501500"/>
            <a:chOff x="2281443" y="835654"/>
            <a:chExt cx="503664" cy="501500"/>
          </a:xfrm>
        </p:grpSpPr>
        <p:pic>
          <p:nvPicPr>
            <p:cNvPr id="58" name="Imag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59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35</a:t>
            </a:fld>
            <a:endParaRPr lang="en-GB" noProof="0" dirty="0"/>
          </a:p>
        </p:txBody>
      </p:sp>
      <p:sp>
        <p:nvSpPr>
          <p:cNvPr id="18" name="Snip Single Corner Rectangle 17"/>
          <p:cNvSpPr/>
          <p:nvPr/>
        </p:nvSpPr>
        <p:spPr>
          <a:xfrm>
            <a:off x="9051776" y="2348502"/>
            <a:ext cx="2788405" cy="338434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smtClean="0">
                <a:solidFill>
                  <a:srgbClr val="3A3838"/>
                </a:solidFill>
                <a:latin typeface="Arial" panose="020B0604020202020204" pitchFamily="34" charset="0"/>
              </a:rPr>
              <a:t>DCMotorSpeed/MotorDrive/Models</a:t>
            </a:r>
            <a:endParaRPr lang="en-US" sz="1200" dirty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1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33" name="Rectangle à coins arrondis 13"/>
          <p:cNvSpPr/>
          <p:nvPr/>
        </p:nvSpPr>
        <p:spPr>
          <a:xfrm>
            <a:off x="1632856" y="1399511"/>
            <a:ext cx="9835243" cy="871673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  <a:cs typeface="+mn-cs"/>
              </a:rPr>
              <a:t>Build the Motor Drive Model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4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35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36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Build the Model</a:t>
            </a:r>
          </a:p>
        </p:txBody>
      </p:sp>
      <p:sp>
        <p:nvSpPr>
          <p:cNvPr id="37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Simulate the Model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2427713"/>
            <a:ext cx="4824536" cy="3743131"/>
          </a:xfrm>
          <a:prstGeom prst="rect">
            <a:avLst/>
          </a:prstGeom>
        </p:spPr>
      </p:pic>
      <p:sp>
        <p:nvSpPr>
          <p:cNvPr id="14" name="Snip Diagonal Corner Rectangle 13"/>
          <p:cNvSpPr/>
          <p:nvPr/>
        </p:nvSpPr>
        <p:spPr>
          <a:xfrm>
            <a:off x="8760296" y="3068960"/>
            <a:ext cx="3276478" cy="1804217"/>
          </a:xfrm>
          <a:prstGeom prst="snip2Diag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Motor Drive Baseline Definition</a:t>
            </a:r>
            <a:endParaRPr lang="en-US" sz="900" b="1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000" b="1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Kp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1 “Proportional Gain”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Ki : 1 “Integrator Gain”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Kd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1 “Derivative Gain”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Nd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100 “Numerical Derivative Approximation Parameter ”</a:t>
            </a: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00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Groupe 24"/>
          <p:cNvGrpSpPr/>
          <p:nvPr/>
        </p:nvGrpSpPr>
        <p:grpSpPr>
          <a:xfrm>
            <a:off x="10848528" y="1628088"/>
            <a:ext cx="503664" cy="501500"/>
            <a:chOff x="2281443" y="835654"/>
            <a:chExt cx="503664" cy="501500"/>
          </a:xfrm>
        </p:grpSpPr>
        <p:pic>
          <p:nvPicPr>
            <p:cNvPr id="21" name="Imag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22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36</a:t>
            </a:fld>
            <a:endParaRPr lang="en-GB" noProof="0" dirty="0"/>
          </a:p>
        </p:txBody>
      </p:sp>
      <p:sp>
        <p:nvSpPr>
          <p:cNvPr id="18" name="Snip Single Corner Rectangle 17"/>
          <p:cNvSpPr/>
          <p:nvPr/>
        </p:nvSpPr>
        <p:spPr>
          <a:xfrm>
            <a:off x="9051776" y="2348502"/>
            <a:ext cx="2788405" cy="338434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smtClean="0">
                <a:solidFill>
                  <a:srgbClr val="3A3838"/>
                </a:solidFill>
                <a:latin typeface="Arial" panose="020B0604020202020204" pitchFamily="34" charset="0"/>
              </a:rPr>
              <a:t>DCMotorSpeed/MotorDrive/Models</a:t>
            </a:r>
            <a:endParaRPr lang="en-US" sz="1200" dirty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421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33" name="Rectangle à coins arrondis 13"/>
          <p:cNvSpPr/>
          <p:nvPr/>
        </p:nvSpPr>
        <p:spPr>
          <a:xfrm>
            <a:off x="1632856" y="1399511"/>
            <a:ext cx="9835243" cy="871673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  <a:cs typeface="+mn-cs"/>
              </a:rPr>
              <a:t>Build the DC Motor Test Case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4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35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36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Build the Model</a:t>
            </a:r>
          </a:p>
        </p:txBody>
      </p:sp>
      <p:sp>
        <p:nvSpPr>
          <p:cNvPr id="37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Simulate the Model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3081846"/>
            <a:ext cx="7098427" cy="1663700"/>
          </a:xfrm>
          <a:prstGeom prst="rect">
            <a:avLst/>
          </a:prstGeom>
        </p:spPr>
      </p:pic>
      <p:sp>
        <p:nvSpPr>
          <p:cNvPr id="18" name="Snip Single Corner Rectangle 17"/>
          <p:cNvSpPr/>
          <p:nvPr/>
        </p:nvSpPr>
        <p:spPr>
          <a:xfrm>
            <a:off x="9336360" y="3220216"/>
            <a:ext cx="2520280" cy="1386960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Requirements</a:t>
            </a: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200" dirty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u="sng" dirty="0" smtClean="0">
                <a:solidFill>
                  <a:srgbClr val="3A3838"/>
                </a:solidFill>
                <a:latin typeface="Arial" panose="020B0604020202020204" pitchFamily="34" charset="0"/>
              </a:rPr>
              <a:t>For 1rad/s step reference: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Setting Time &lt; 2s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Overshoot &lt; 5%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Steady-state error &lt; 1%</a:t>
            </a:r>
            <a:endParaRPr lang="en-US" sz="1200" dirty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grpSp>
        <p:nvGrpSpPr>
          <p:cNvPr id="23" name="Groupe 24"/>
          <p:cNvGrpSpPr/>
          <p:nvPr/>
        </p:nvGrpSpPr>
        <p:grpSpPr>
          <a:xfrm>
            <a:off x="10848528" y="1628088"/>
            <a:ext cx="503664" cy="501500"/>
            <a:chOff x="2281443" y="835654"/>
            <a:chExt cx="503664" cy="501500"/>
          </a:xfrm>
        </p:grpSpPr>
        <p:pic>
          <p:nvPicPr>
            <p:cNvPr id="24" name="Imag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25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37</a:t>
            </a:fld>
            <a:endParaRPr lang="en-GB" noProof="0" dirty="0"/>
          </a:p>
        </p:txBody>
      </p:sp>
      <p:sp>
        <p:nvSpPr>
          <p:cNvPr id="20" name="Snip Single Corner Rectangle 17"/>
          <p:cNvSpPr/>
          <p:nvPr/>
        </p:nvSpPr>
        <p:spPr>
          <a:xfrm>
            <a:off x="9051776" y="2348502"/>
            <a:ext cx="2788405" cy="338434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smtClean="0">
                <a:solidFill>
                  <a:srgbClr val="3A3838"/>
                </a:solidFill>
                <a:latin typeface="Arial" panose="020B0604020202020204" pitchFamily="34" charset="0"/>
              </a:rPr>
              <a:t>DCMotorSpeed/MotorDrive/exe</a:t>
            </a:r>
            <a:endParaRPr lang="en-US" sz="1200" dirty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9111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8904312" y="3993461"/>
            <a:ext cx="2563788" cy="1089646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Validate</a:t>
            </a:r>
            <a:endParaRPr lang="en-US" sz="1400" b="1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unit test results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sz="1400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04312" y="1386338"/>
            <a:ext cx="2563788" cy="1303056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DC </a:t>
            </a:r>
            <a:r>
              <a:rPr lang="fr-FR" sz="1800" b="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Motor</a:t>
            </a: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Use Case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904312" y="2771403"/>
            <a:ext cx="2563788" cy="1089646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DC Motor Unit Test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Motor Drive Unit Test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DC Motor Design Case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8920935" y="5201071"/>
            <a:ext cx="2563788" cy="1089646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</a:p>
          <a:p>
            <a:pPr marL="2857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Control tuning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Determine DC Motor State Space Representation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Espace réservé du contenu 2"/>
          <p:cNvSpPr>
            <a:spLocks noGrp="1"/>
          </p:cNvSpPr>
          <p:nvPr>
            <p:ph idx="4294967295"/>
          </p:nvPr>
        </p:nvSpPr>
        <p:spPr>
          <a:xfrm>
            <a:off x="284162" y="2746978"/>
            <a:ext cx="8393813" cy="3496633"/>
          </a:xfrm>
          <a:prstGeom prst="rect">
            <a:avLst/>
          </a:prstGeom>
        </p:spPr>
        <p:txBody>
          <a:bodyPr/>
          <a:lstStyle/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Perform tests using a bottom-up approach 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Test &amp; Validate equipment, then assemblies, then sub-systems models, …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Easy debugging of models.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Validate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Define reference scenarios to validate model behavior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 several scenarios that activate all the available functionalities,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Assess robustness, computational time and accuracy,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Publish the model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Document the model definition &amp; limitations,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Tag the model in a configuration management system for traceability,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Enjoy your model !</a:t>
            </a:r>
          </a:p>
        </p:txBody>
      </p:sp>
      <p:sp>
        <p:nvSpPr>
          <p:cNvPr id="34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35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36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Build the Model</a:t>
            </a:r>
          </a:p>
        </p:txBody>
      </p:sp>
      <p:sp>
        <p:nvSpPr>
          <p:cNvPr id="37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Simulate the Model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sp>
        <p:nvSpPr>
          <p:cNvPr id="56" name="Rectangle à coins arrondis 33"/>
          <p:cNvSpPr/>
          <p:nvPr/>
        </p:nvSpPr>
        <p:spPr>
          <a:xfrm>
            <a:off x="1632854" y="2340021"/>
            <a:ext cx="7044613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+mn-cs"/>
              </a:rPr>
              <a:t>Main Idea : “Simple to Complex”</a:t>
            </a:r>
            <a:endParaRPr lang="en-US" sz="14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7" name="Rectangle à coins arrondis 12"/>
          <p:cNvSpPr/>
          <p:nvPr/>
        </p:nvSpPr>
        <p:spPr>
          <a:xfrm>
            <a:off x="1632857" y="1410764"/>
            <a:ext cx="7044612" cy="87167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</a:rPr>
              <a:t>Test, </a:t>
            </a:r>
            <a:r>
              <a:rPr lang="en-US" sz="1800" b="1" kern="0" dirty="0">
                <a:solidFill>
                  <a:prstClr val="black"/>
                </a:solidFill>
                <a:latin typeface="Calibri"/>
              </a:rPr>
              <a:t>Validate </a:t>
            </a:r>
            <a:r>
              <a:rPr lang="en-US" sz="1800" b="1" kern="0" dirty="0" smtClean="0">
                <a:solidFill>
                  <a:prstClr val="black"/>
                </a:solidFill>
                <a:latin typeface="Calibri"/>
              </a:rPr>
              <a:t>and Use </a:t>
            </a:r>
            <a:r>
              <a:rPr lang="en-US" sz="1800" b="1" kern="0" dirty="0" smtClean="0">
                <a:solidFill>
                  <a:prstClr val="black"/>
                </a:solidFill>
                <a:latin typeface="Calibri"/>
                <a:cs typeface="+mn-cs"/>
              </a:rPr>
              <a:t>the model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38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6701357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34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35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36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Build the Model</a:t>
            </a:r>
          </a:p>
        </p:txBody>
      </p:sp>
      <p:sp>
        <p:nvSpPr>
          <p:cNvPr id="37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Simulate the Model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sp>
        <p:nvSpPr>
          <p:cNvPr id="57" name="Rectangle à coins arrondis 12"/>
          <p:cNvSpPr/>
          <p:nvPr/>
        </p:nvSpPr>
        <p:spPr>
          <a:xfrm>
            <a:off x="1632856" y="1410764"/>
            <a:ext cx="9835243" cy="87167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</a:rPr>
              <a:t>DC Motor Unit Test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20" name="Groupe 24"/>
          <p:cNvGrpSpPr/>
          <p:nvPr/>
        </p:nvGrpSpPr>
        <p:grpSpPr>
          <a:xfrm>
            <a:off x="10848528" y="1628088"/>
            <a:ext cx="503664" cy="501500"/>
            <a:chOff x="2281443" y="835654"/>
            <a:chExt cx="503664" cy="501500"/>
          </a:xfrm>
        </p:grpSpPr>
        <p:pic>
          <p:nvPicPr>
            <p:cNvPr id="21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22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2744353"/>
            <a:ext cx="6514299" cy="1384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018" y="4372952"/>
            <a:ext cx="2258438" cy="15658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Straight Connector 5"/>
          <p:cNvCxnSpPr/>
          <p:nvPr/>
        </p:nvCxnSpPr>
        <p:spPr>
          <a:xfrm flipH="1">
            <a:off x="4842018" y="2975610"/>
            <a:ext cx="204327" cy="139734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71237" y="2975610"/>
            <a:ext cx="1129219" cy="139734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992624" y="3881851"/>
            <a:ext cx="53721" cy="49110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971237" y="3881851"/>
            <a:ext cx="271067" cy="47805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6248" y="4010486"/>
            <a:ext cx="2947528" cy="21600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39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2058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Aircraft Operational Functions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82" y="1412195"/>
            <a:ext cx="6906313" cy="4223059"/>
          </a:xfrm>
        </p:spPr>
      </p:pic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Air Systems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772101" y="723516"/>
            <a:ext cx="1431454" cy="1431454"/>
            <a:chOff x="1184389" y="301862"/>
            <a:chExt cx="1431454" cy="1431454"/>
          </a:xfrm>
        </p:grpSpPr>
        <p:sp>
          <p:nvSpPr>
            <p:cNvPr id="30" name="Oval 29"/>
            <p:cNvSpPr/>
            <p:nvPr/>
          </p:nvSpPr>
          <p:spPr>
            <a:xfrm>
              <a:off x="1184389" y="301862"/>
              <a:ext cx="1431454" cy="1431454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275892"/>
                <a:satOff val="-21529"/>
                <a:lumOff val="17333"/>
                <a:alphaOff val="0"/>
              </a:schemeClr>
            </a:fillRef>
            <a:effectRef idx="2">
              <a:schemeClr val="accent1">
                <a:shade val="80000"/>
                <a:hueOff val="275892"/>
                <a:satOff val="-21529"/>
                <a:lumOff val="1733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000" dirty="0"/>
            </a:p>
          </p:txBody>
        </p:sp>
        <p:sp>
          <p:nvSpPr>
            <p:cNvPr id="31" name="Oval 6"/>
            <p:cNvSpPr txBox="1"/>
            <p:nvPr/>
          </p:nvSpPr>
          <p:spPr>
            <a:xfrm>
              <a:off x="1394021" y="511494"/>
              <a:ext cx="1012190" cy="10121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Ensure A/C Integrity</a:t>
              </a:r>
              <a:endParaRPr lang="en-US" sz="16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24059" y="2833920"/>
            <a:ext cx="1424630" cy="1424630"/>
            <a:chOff x="3681048" y="138089"/>
            <a:chExt cx="1424630" cy="1424630"/>
          </a:xfrm>
        </p:grpSpPr>
        <p:sp>
          <p:nvSpPr>
            <p:cNvPr id="26" name="Oval 25"/>
            <p:cNvSpPr/>
            <p:nvPr/>
          </p:nvSpPr>
          <p:spPr>
            <a:xfrm>
              <a:off x="3681048" y="138089"/>
              <a:ext cx="1424630" cy="1424630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413838"/>
                <a:satOff val="-32294"/>
                <a:lumOff val="25999"/>
                <a:alphaOff val="0"/>
              </a:schemeClr>
            </a:fillRef>
            <a:effectRef idx="2">
              <a:schemeClr val="accent1">
                <a:shade val="80000"/>
                <a:hueOff val="413838"/>
                <a:satOff val="-32294"/>
                <a:lumOff val="259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 dirty="0"/>
            </a:p>
          </p:txBody>
        </p:sp>
        <p:sp>
          <p:nvSpPr>
            <p:cNvPr id="27" name="Oval 10"/>
            <p:cNvSpPr txBox="1"/>
            <p:nvPr/>
          </p:nvSpPr>
          <p:spPr>
            <a:xfrm>
              <a:off x="3889680" y="346721"/>
              <a:ext cx="1007366" cy="1007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Maintain Humans Alive</a:t>
              </a:r>
              <a:endParaRPr lang="en-US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73802" y="5096444"/>
            <a:ext cx="1440000" cy="630000"/>
            <a:chOff x="4806013" y="1789933"/>
            <a:chExt cx="1424630" cy="1424630"/>
          </a:xfrm>
        </p:grpSpPr>
        <p:sp>
          <p:nvSpPr>
            <p:cNvPr id="22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Oval 14"/>
            <p:cNvSpPr txBox="1"/>
            <p:nvPr/>
          </p:nvSpPr>
          <p:spPr>
            <a:xfrm>
              <a:off x="5014645" y="1998565"/>
              <a:ext cx="1007366" cy="1007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Offer Air Conditioning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Right Arrow 9"/>
          <p:cNvSpPr/>
          <p:nvPr/>
        </p:nvSpPr>
        <p:spPr>
          <a:xfrm rot="19528022">
            <a:off x="6887770" y="1858249"/>
            <a:ext cx="864096" cy="48071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909042" y="4668666"/>
            <a:ext cx="1424630" cy="1424630"/>
            <a:chOff x="4806013" y="1789933"/>
            <a:chExt cx="1424630" cy="1424630"/>
          </a:xfrm>
        </p:grpSpPr>
        <p:sp>
          <p:nvSpPr>
            <p:cNvPr id="38" name="Oval 37"/>
            <p:cNvSpPr/>
            <p:nvPr/>
          </p:nvSpPr>
          <p:spPr>
            <a:xfrm>
              <a:off x="4806013" y="1789933"/>
              <a:ext cx="1424630" cy="1424630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551784"/>
                <a:satOff val="-43058"/>
                <a:lumOff val="34666"/>
                <a:alphaOff val="0"/>
              </a:schemeClr>
            </a:fillRef>
            <a:effectRef idx="2">
              <a:schemeClr val="accent1">
                <a:shade val="80000"/>
                <a:hueOff val="551784"/>
                <a:satOff val="-43058"/>
                <a:lumOff val="3466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9" name="Oval 14"/>
            <p:cNvSpPr txBox="1"/>
            <p:nvPr/>
          </p:nvSpPr>
          <p:spPr>
            <a:xfrm>
              <a:off x="5014645" y="1998565"/>
              <a:ext cx="1007366" cy="1007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Offer Comfortable Travel</a:t>
              </a:r>
              <a:endParaRPr lang="en-US" sz="14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Right Arrow 39"/>
          <p:cNvSpPr/>
          <p:nvPr/>
        </p:nvSpPr>
        <p:spPr>
          <a:xfrm rot="2071978" flipV="1">
            <a:off x="6984817" y="4586433"/>
            <a:ext cx="864096" cy="48071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 flipV="1">
            <a:off x="7032104" y="3349487"/>
            <a:ext cx="657638" cy="48071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9873035" y="3372746"/>
            <a:ext cx="1440000" cy="630000"/>
            <a:chOff x="4806013" y="1789933"/>
            <a:chExt cx="1424630" cy="1424630"/>
          </a:xfrm>
        </p:grpSpPr>
        <p:sp>
          <p:nvSpPr>
            <p:cNvPr id="44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5" name="Oval 14"/>
            <p:cNvSpPr txBox="1"/>
            <p:nvPr/>
          </p:nvSpPr>
          <p:spPr>
            <a:xfrm>
              <a:off x="5014645" y="1998565"/>
              <a:ext cx="1007366" cy="1007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Protect from Hypothermia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2" name="Straight Connector 11"/>
          <p:cNvCxnSpPr>
            <a:stCxn id="38" idx="6"/>
            <a:endCxn id="22" idx="1"/>
          </p:cNvCxnSpPr>
          <p:nvPr/>
        </p:nvCxnSpPr>
        <p:spPr>
          <a:xfrm>
            <a:off x="9333672" y="5380981"/>
            <a:ext cx="540130" cy="3046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6"/>
            <a:endCxn id="44" idx="1"/>
          </p:cNvCxnSpPr>
          <p:nvPr/>
        </p:nvCxnSpPr>
        <p:spPr>
          <a:xfrm>
            <a:off x="9248689" y="3546235"/>
            <a:ext cx="624346" cy="14151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873802" y="4234594"/>
            <a:ext cx="1440000" cy="630000"/>
            <a:chOff x="4806013" y="1789933"/>
            <a:chExt cx="1424630" cy="1424630"/>
          </a:xfrm>
        </p:grpSpPr>
        <p:sp>
          <p:nvSpPr>
            <p:cNvPr id="51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2" name="Oval 14"/>
            <p:cNvSpPr txBox="1"/>
            <p:nvPr/>
          </p:nvSpPr>
          <p:spPr>
            <a:xfrm>
              <a:off x="5014645" y="1998565"/>
              <a:ext cx="1007366" cy="1007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Protect from Hyperthermia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873035" y="2510898"/>
            <a:ext cx="1440000" cy="630000"/>
            <a:chOff x="4806013" y="1789933"/>
            <a:chExt cx="1424630" cy="1424630"/>
          </a:xfrm>
        </p:grpSpPr>
        <p:sp>
          <p:nvSpPr>
            <p:cNvPr id="54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5" name="Oval 14"/>
            <p:cNvSpPr txBox="1"/>
            <p:nvPr/>
          </p:nvSpPr>
          <p:spPr>
            <a:xfrm>
              <a:off x="5014645" y="1998565"/>
              <a:ext cx="1007366" cy="1007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Maintain Metabolic Functions (O2)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6" name="Straight Connector 55"/>
          <p:cNvCxnSpPr>
            <a:stCxn id="26" idx="6"/>
            <a:endCxn id="54" idx="1"/>
          </p:cNvCxnSpPr>
          <p:nvPr/>
        </p:nvCxnSpPr>
        <p:spPr>
          <a:xfrm flipV="1">
            <a:off x="9248689" y="2825898"/>
            <a:ext cx="624346" cy="720337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6" idx="6"/>
            <a:endCxn id="51" idx="1"/>
          </p:cNvCxnSpPr>
          <p:nvPr/>
        </p:nvCxnSpPr>
        <p:spPr>
          <a:xfrm>
            <a:off x="9248689" y="3546235"/>
            <a:ext cx="625113" cy="100335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9715872" y="1302312"/>
            <a:ext cx="1755860" cy="458163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 Systems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79376" y="1273113"/>
            <a:ext cx="1431454" cy="1431454"/>
            <a:chOff x="1184389" y="301862"/>
            <a:chExt cx="1431454" cy="1431454"/>
          </a:xfrm>
        </p:grpSpPr>
        <p:sp>
          <p:nvSpPr>
            <p:cNvPr id="66" name="Oval 65"/>
            <p:cNvSpPr/>
            <p:nvPr/>
          </p:nvSpPr>
          <p:spPr>
            <a:xfrm>
              <a:off x="1184389" y="301862"/>
              <a:ext cx="1431454" cy="1431454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275892"/>
                <a:satOff val="-21529"/>
                <a:lumOff val="17333"/>
                <a:alphaOff val="0"/>
              </a:schemeClr>
            </a:fillRef>
            <a:effectRef idx="2">
              <a:schemeClr val="accent1">
                <a:shade val="80000"/>
                <a:hueOff val="275892"/>
                <a:satOff val="-21529"/>
                <a:lumOff val="1733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000" dirty="0"/>
            </a:p>
          </p:txBody>
        </p:sp>
        <p:sp>
          <p:nvSpPr>
            <p:cNvPr id="67" name="Oval 6"/>
            <p:cNvSpPr txBox="1"/>
            <p:nvPr/>
          </p:nvSpPr>
          <p:spPr>
            <a:xfrm>
              <a:off x="1394021" y="511494"/>
              <a:ext cx="1012190" cy="10121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Transport Passengers</a:t>
              </a:r>
              <a:endParaRPr lang="en-US" sz="16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8" name="Right Arrow 67"/>
          <p:cNvSpPr/>
          <p:nvPr/>
        </p:nvSpPr>
        <p:spPr>
          <a:xfrm rot="12600000">
            <a:off x="1727285" y="2449485"/>
            <a:ext cx="523009" cy="48071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9873035" y="1649050"/>
            <a:ext cx="1440000" cy="630000"/>
            <a:chOff x="4806013" y="1789933"/>
            <a:chExt cx="1424630" cy="1424630"/>
          </a:xfrm>
        </p:grpSpPr>
        <p:sp>
          <p:nvSpPr>
            <p:cNvPr id="70" name="Oval 21"/>
            <p:cNvSpPr/>
            <p:nvPr/>
          </p:nvSpPr>
          <p:spPr>
            <a:xfrm>
              <a:off x="4806013" y="1789933"/>
              <a:ext cx="1424630" cy="14246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1" name="Oval 14"/>
            <p:cNvSpPr txBox="1"/>
            <p:nvPr/>
          </p:nvSpPr>
          <p:spPr>
            <a:xfrm>
              <a:off x="5014645" y="1998565"/>
              <a:ext cx="1007366" cy="1007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Limit Mechanical Loads</a:t>
              </a:r>
              <a:endParaRPr lang="en-US" sz="120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4" name="Straight Connector 73"/>
          <p:cNvCxnSpPr>
            <a:stCxn id="30" idx="6"/>
            <a:endCxn id="70" idx="1"/>
          </p:cNvCxnSpPr>
          <p:nvPr/>
        </p:nvCxnSpPr>
        <p:spPr>
          <a:xfrm>
            <a:off x="9203555" y="1439243"/>
            <a:ext cx="669480" cy="524807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78245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34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35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36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Build the Model</a:t>
            </a:r>
          </a:p>
        </p:txBody>
      </p:sp>
      <p:sp>
        <p:nvSpPr>
          <p:cNvPr id="37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Simulate the Model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sp>
        <p:nvSpPr>
          <p:cNvPr id="57" name="Rectangle à coins arrondis 12"/>
          <p:cNvSpPr/>
          <p:nvPr/>
        </p:nvSpPr>
        <p:spPr>
          <a:xfrm>
            <a:off x="1632856" y="1410764"/>
            <a:ext cx="9835243" cy="87167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</a:rPr>
              <a:t>Motor Drive Unit Test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14" name="Groupe 24"/>
          <p:cNvGrpSpPr/>
          <p:nvPr/>
        </p:nvGrpSpPr>
        <p:grpSpPr>
          <a:xfrm>
            <a:off x="10848528" y="1628088"/>
            <a:ext cx="503664" cy="501500"/>
            <a:chOff x="2281443" y="835654"/>
            <a:chExt cx="503664" cy="501500"/>
          </a:xfrm>
        </p:grpSpPr>
        <p:pic>
          <p:nvPicPr>
            <p:cNvPr id="15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16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06" y="2419703"/>
            <a:ext cx="5569842" cy="3848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853" y="3790500"/>
            <a:ext cx="2958246" cy="21600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40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6161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34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35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36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Build the Model</a:t>
            </a:r>
          </a:p>
        </p:txBody>
      </p:sp>
      <p:sp>
        <p:nvSpPr>
          <p:cNvPr id="37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Simulate the Model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sp>
        <p:nvSpPr>
          <p:cNvPr id="57" name="Rectangle à coins arrondis 12"/>
          <p:cNvSpPr/>
          <p:nvPr/>
        </p:nvSpPr>
        <p:spPr>
          <a:xfrm>
            <a:off x="1632856" y="1410764"/>
            <a:ext cx="9835243" cy="87167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</a:rPr>
              <a:t>DC Motor Design Case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14" name="Groupe 24"/>
          <p:cNvGrpSpPr/>
          <p:nvPr/>
        </p:nvGrpSpPr>
        <p:grpSpPr>
          <a:xfrm>
            <a:off x="10848528" y="1628088"/>
            <a:ext cx="503664" cy="501500"/>
            <a:chOff x="2281443" y="835654"/>
            <a:chExt cx="503664" cy="501500"/>
          </a:xfrm>
        </p:grpSpPr>
        <p:pic>
          <p:nvPicPr>
            <p:cNvPr id="15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16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209" y="2761437"/>
            <a:ext cx="6534472" cy="15315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465" y="3527198"/>
            <a:ext cx="2958246" cy="2160000"/>
          </a:xfrm>
          <a:prstGeom prst="rect">
            <a:avLst/>
          </a:prstGeom>
        </p:spPr>
      </p:pic>
      <p:sp>
        <p:nvSpPr>
          <p:cNvPr id="21" name="Snip Single Corner Rectangle 20"/>
          <p:cNvSpPr/>
          <p:nvPr/>
        </p:nvSpPr>
        <p:spPr>
          <a:xfrm>
            <a:off x="1954209" y="4507591"/>
            <a:ext cx="2520280" cy="1386960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Requirements</a:t>
            </a: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200" dirty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u="sng" dirty="0" smtClean="0">
                <a:solidFill>
                  <a:srgbClr val="3A3838"/>
                </a:solidFill>
                <a:latin typeface="Arial" panose="020B0604020202020204" pitchFamily="34" charset="0"/>
              </a:rPr>
              <a:t>For 1rad/s step reference: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Setting Time &lt; 2s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Overshoot &lt; 5%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Steady-state error &lt; 1%</a:t>
            </a:r>
            <a:endParaRPr lang="en-US" sz="1200" dirty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22" name="Snip Diagonal Corner Rectangle 21"/>
          <p:cNvSpPr/>
          <p:nvPr/>
        </p:nvSpPr>
        <p:spPr>
          <a:xfrm>
            <a:off x="4912238" y="4507592"/>
            <a:ext cx="3276478" cy="1386960"/>
          </a:xfrm>
          <a:prstGeom prst="snip2Diag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Motor Drive Baseline Definition</a:t>
            </a:r>
            <a:endParaRPr lang="en-US" sz="900" b="1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000" b="1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Kp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1 “Proportional Gain”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Ki : 1 “Integrator Gain”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Kd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1 “Derivative Gain”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Nd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100 “Numerical Derivative Approximation Parameter ”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41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6167501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34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35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36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Build the Model</a:t>
            </a:r>
          </a:p>
        </p:txBody>
      </p:sp>
      <p:sp>
        <p:nvSpPr>
          <p:cNvPr id="37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Simulate the Model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sp>
        <p:nvSpPr>
          <p:cNvPr id="57" name="Rectangle à coins arrondis 12"/>
          <p:cNvSpPr/>
          <p:nvPr/>
        </p:nvSpPr>
        <p:spPr>
          <a:xfrm>
            <a:off x="1632856" y="1410764"/>
            <a:ext cx="9835243" cy="87167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</a:rPr>
              <a:t>Perform Control Tuning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14" name="Groupe 24"/>
          <p:cNvGrpSpPr/>
          <p:nvPr/>
        </p:nvGrpSpPr>
        <p:grpSpPr>
          <a:xfrm>
            <a:off x="10848528" y="1628088"/>
            <a:ext cx="503664" cy="501500"/>
            <a:chOff x="2281443" y="835654"/>
            <a:chExt cx="503664" cy="501500"/>
          </a:xfrm>
        </p:grpSpPr>
        <p:pic>
          <p:nvPicPr>
            <p:cNvPr id="15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16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209" y="2761437"/>
            <a:ext cx="6534472" cy="1531523"/>
          </a:xfrm>
          <a:prstGeom prst="rect">
            <a:avLst/>
          </a:prstGeom>
        </p:spPr>
      </p:pic>
      <p:sp>
        <p:nvSpPr>
          <p:cNvPr id="23" name="Snip Single Corner Rectangle 22"/>
          <p:cNvSpPr/>
          <p:nvPr/>
        </p:nvSpPr>
        <p:spPr>
          <a:xfrm>
            <a:off x="1954209" y="4507591"/>
            <a:ext cx="2520280" cy="1386960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Requirements</a:t>
            </a: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200" dirty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u="sng" dirty="0" smtClean="0">
                <a:solidFill>
                  <a:srgbClr val="3A3838"/>
                </a:solidFill>
                <a:latin typeface="Arial" panose="020B0604020202020204" pitchFamily="34" charset="0"/>
              </a:rPr>
              <a:t>For 1rad/s step reference: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Setting Time &lt; 2s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Overshoot &lt; 5%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Steady-state error &lt; 1%</a:t>
            </a:r>
            <a:endParaRPr lang="en-US" sz="1200" dirty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24" name="Snip Diagonal Corner Rectangle 23"/>
          <p:cNvSpPr/>
          <p:nvPr/>
        </p:nvSpPr>
        <p:spPr>
          <a:xfrm>
            <a:off x="4912238" y="4507592"/>
            <a:ext cx="3276478" cy="1386960"/>
          </a:xfrm>
          <a:prstGeom prst="snip2Diag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Motor Drive Tuned Definition</a:t>
            </a:r>
            <a:endParaRPr lang="en-US" sz="900" b="1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000" b="1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0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Kp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</a:t>
            </a:r>
            <a:r>
              <a:rPr lang="en-US" sz="10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??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“Proportional Gain”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Ki : </a:t>
            </a:r>
            <a:r>
              <a:rPr lang="en-US" sz="10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??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“Integrator Gain”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Kd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</a:t>
            </a:r>
            <a:r>
              <a:rPr lang="en-US" sz="10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??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“Derivative Gain”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Nd</a:t>
            </a:r>
            <a:r>
              <a:rPr lang="en-US" sz="10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: 100 “Numerical Derivative Approximation Parameter ”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465" y="3527198"/>
            <a:ext cx="2958246" cy="2160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42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0720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34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35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36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Build the Model</a:t>
            </a:r>
          </a:p>
        </p:txBody>
      </p:sp>
      <p:sp>
        <p:nvSpPr>
          <p:cNvPr id="37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Simulate the Model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Exchange the Model</a:t>
            </a:r>
          </a:p>
        </p:txBody>
      </p:sp>
      <p:sp>
        <p:nvSpPr>
          <p:cNvPr id="57" name="Rectangle à coins arrondis 12"/>
          <p:cNvSpPr/>
          <p:nvPr/>
        </p:nvSpPr>
        <p:spPr>
          <a:xfrm>
            <a:off x="1632856" y="1410764"/>
            <a:ext cx="9835243" cy="87167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</a:rPr>
              <a:t>Determine DC Motor State Space Representation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14" name="Groupe 24"/>
          <p:cNvGrpSpPr/>
          <p:nvPr/>
        </p:nvGrpSpPr>
        <p:grpSpPr>
          <a:xfrm>
            <a:off x="10848528" y="1628088"/>
            <a:ext cx="503664" cy="501500"/>
            <a:chOff x="2281443" y="835654"/>
            <a:chExt cx="503664" cy="501500"/>
          </a:xfrm>
        </p:grpSpPr>
        <p:pic>
          <p:nvPicPr>
            <p:cNvPr id="15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16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314" y="2703694"/>
            <a:ext cx="7555571" cy="101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835" y="3999241"/>
            <a:ext cx="1619250" cy="600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377" y="4745050"/>
            <a:ext cx="244792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028" y="4299279"/>
            <a:ext cx="1104900" cy="847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717" y="4353247"/>
            <a:ext cx="46672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090" y="5457624"/>
            <a:ext cx="866775" cy="333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5717" y="5434139"/>
            <a:ext cx="495300" cy="342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0985" y="3922601"/>
            <a:ext cx="2473326" cy="2160000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43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66124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04312" y="1386338"/>
            <a:ext cx="2563788" cy="1303056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DC </a:t>
            </a:r>
            <a:r>
              <a:rPr lang="fr-FR" sz="1800" b="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Motor</a:t>
            </a:r>
            <a:r>
              <a:rPr lang="fr-FR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Use Case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904312" y="2771403"/>
            <a:ext cx="2563788" cy="3472208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Exchange &amp; Integrate Models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400" b="1" dirty="0" smtClean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 DC Motor Model to FMU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 FMU in Simulink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FMU vs Simulink results on DC Motor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40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Validate control design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4294967295"/>
          </p:nvPr>
        </p:nvSpPr>
        <p:spPr>
          <a:xfrm>
            <a:off x="284162" y="2771402"/>
            <a:ext cx="8393813" cy="3472209"/>
          </a:xfrm>
          <a:prstGeom prst="rect">
            <a:avLst/>
          </a:prstGeom>
        </p:spPr>
        <p:txBody>
          <a:bodyPr/>
          <a:lstStyle/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Exchange</a:t>
            </a: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Share model with your internal or external customers 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Capitalize the modeling effort, Enables Collaborative Design,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Requirement for most system developments (Deliverables)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Integrate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Request for models outside the system perimeter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Minimize modeling effort,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Reduce modeling error (elements modeled by the owner of the perimeter),</a:t>
            </a:r>
          </a:p>
          <a:p>
            <a:pPr lvl="5">
              <a:buFont typeface="Courier New" panose="02070309020205020404" pitchFamily="49" charset="0"/>
              <a:buChar char="o"/>
            </a:pPr>
            <a:r>
              <a:rPr lang="en-US" sz="1800" i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Standards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Use standard exchange format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Simulink : S-Function (but only supported by Simulink)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Functional Mock-Up Interface (supported by more than 30 tools)</a:t>
            </a:r>
          </a:p>
          <a:p>
            <a:pPr lvl="6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Scrambled Source Code (C code for instance)</a:t>
            </a:r>
          </a:p>
        </p:txBody>
      </p:sp>
      <p:sp>
        <p:nvSpPr>
          <p:cNvPr id="20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21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22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Build the Model</a:t>
            </a:r>
          </a:p>
        </p:txBody>
      </p:sp>
      <p:sp>
        <p:nvSpPr>
          <p:cNvPr id="23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Simulate the Model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Exchange the Model</a:t>
            </a:r>
          </a:p>
        </p:txBody>
      </p:sp>
      <p:sp>
        <p:nvSpPr>
          <p:cNvPr id="25" name="Rectangle à coins arrondis 33"/>
          <p:cNvSpPr/>
          <p:nvPr/>
        </p:nvSpPr>
        <p:spPr>
          <a:xfrm>
            <a:off x="1632854" y="2340021"/>
            <a:ext cx="7044613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+mn-cs"/>
              </a:rPr>
              <a:t>Main Idea : “Model your system and integrate others models”</a:t>
            </a:r>
            <a:endParaRPr lang="en-US" sz="14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6" name="Rectangle à coins arrondis 13"/>
          <p:cNvSpPr/>
          <p:nvPr/>
        </p:nvSpPr>
        <p:spPr>
          <a:xfrm>
            <a:off x="1632857" y="1422016"/>
            <a:ext cx="7044612" cy="8716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  <a:cs typeface="+mn-cs"/>
              </a:rPr>
              <a:t>Exchange &amp; Integrate Models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44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64526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PID Controller for a DC Motor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Dymola (Short) Training</a:t>
            </a:r>
            <a:endParaRPr lang="en-US" dirty="0"/>
          </a:p>
        </p:txBody>
      </p:sp>
      <p:sp>
        <p:nvSpPr>
          <p:cNvPr id="20" name="Rectangle avec flèche vers la droite 37"/>
          <p:cNvSpPr/>
          <p:nvPr/>
        </p:nvSpPr>
        <p:spPr bwMode="auto">
          <a:xfrm rot="5400000">
            <a:off x="434409" y="13204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Simulation Intent</a:t>
            </a:r>
          </a:p>
        </p:txBody>
      </p:sp>
      <p:sp>
        <p:nvSpPr>
          <p:cNvPr id="21" name="Rectangle avec flèche vers la droite 38"/>
          <p:cNvSpPr/>
          <p:nvPr/>
        </p:nvSpPr>
        <p:spPr bwMode="auto">
          <a:xfrm rot="5400000">
            <a:off x="434408" y="22741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Define System Model Perimeter</a:t>
            </a:r>
          </a:p>
        </p:txBody>
      </p:sp>
      <p:sp>
        <p:nvSpPr>
          <p:cNvPr id="22" name="Rectangle avec flèche vers la droite 39"/>
          <p:cNvSpPr/>
          <p:nvPr/>
        </p:nvSpPr>
        <p:spPr bwMode="auto">
          <a:xfrm rot="5400000">
            <a:off x="434407" y="32278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Build the Model</a:t>
            </a:r>
          </a:p>
        </p:txBody>
      </p:sp>
      <p:sp>
        <p:nvSpPr>
          <p:cNvPr id="23" name="Rectangle avec flèche vers la droite 46"/>
          <p:cNvSpPr/>
          <p:nvPr/>
        </p:nvSpPr>
        <p:spPr bwMode="auto">
          <a:xfrm rot="5400000">
            <a:off x="434406" y="41815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Simulate the Model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8563" y="5201071"/>
            <a:ext cx="1003365" cy="871673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Exchange the Model</a:t>
            </a:r>
          </a:p>
        </p:txBody>
      </p:sp>
      <p:sp>
        <p:nvSpPr>
          <p:cNvPr id="26" name="Rectangle à coins arrondis 13"/>
          <p:cNvSpPr/>
          <p:nvPr/>
        </p:nvSpPr>
        <p:spPr>
          <a:xfrm>
            <a:off x="1632856" y="1422016"/>
            <a:ext cx="9835243" cy="8716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  <a:cs typeface="+mn-cs"/>
              </a:rPr>
              <a:t>Exchange &amp; Integrate Models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16" name="Groupe 24"/>
          <p:cNvGrpSpPr/>
          <p:nvPr/>
        </p:nvGrpSpPr>
        <p:grpSpPr>
          <a:xfrm>
            <a:off x="10848528" y="1628088"/>
            <a:ext cx="503664" cy="501500"/>
            <a:chOff x="2281443" y="835654"/>
            <a:chExt cx="503664" cy="501500"/>
          </a:xfrm>
        </p:grpSpPr>
        <p:pic>
          <p:nvPicPr>
            <p:cNvPr id="27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294" y="2633066"/>
            <a:ext cx="7555571" cy="101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" y="3835756"/>
            <a:ext cx="3869054" cy="2297663"/>
          </a:xfrm>
          <a:prstGeom prst="rect">
            <a:avLst/>
          </a:prstGeom>
        </p:spPr>
      </p:pic>
      <p:grpSp>
        <p:nvGrpSpPr>
          <p:cNvPr id="29" name="Groupe 71"/>
          <p:cNvGrpSpPr/>
          <p:nvPr/>
        </p:nvGrpSpPr>
        <p:grpSpPr>
          <a:xfrm>
            <a:off x="10317333" y="1628088"/>
            <a:ext cx="540533" cy="510667"/>
            <a:chOff x="1261218" y="2054304"/>
            <a:chExt cx="540533" cy="510667"/>
          </a:xfrm>
        </p:grpSpPr>
        <p:pic>
          <p:nvPicPr>
            <p:cNvPr id="30" name="Image 5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537" b="92683" l="3659" r="951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485" y="2054304"/>
              <a:ext cx="342000" cy="342000"/>
            </a:xfrm>
            <a:prstGeom prst="rect">
              <a:avLst/>
            </a:prstGeom>
          </p:spPr>
        </p:pic>
        <p:sp>
          <p:nvSpPr>
            <p:cNvPr id="32" name="ZoneTexte 61"/>
            <p:cNvSpPr txBox="1"/>
            <p:nvPr/>
          </p:nvSpPr>
          <p:spPr>
            <a:xfrm>
              <a:off x="1261218" y="2349527"/>
              <a:ext cx="5405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ct val="40000"/>
                </a:spcAft>
                <a:buClr>
                  <a:srgbClr val="4152A5"/>
                </a:buClr>
                <a:buFont typeface="Wingdings" pitchFamily="2" charset="2"/>
                <a:buNone/>
              </a:pPr>
              <a:r>
                <a:rPr lang="en-US" sz="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Simulink</a:t>
              </a:r>
              <a:endParaRPr 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e 71"/>
          <p:cNvGrpSpPr/>
          <p:nvPr/>
        </p:nvGrpSpPr>
        <p:grpSpPr>
          <a:xfrm>
            <a:off x="2186737" y="4706617"/>
            <a:ext cx="540533" cy="510667"/>
            <a:chOff x="1261218" y="2054304"/>
            <a:chExt cx="540533" cy="510667"/>
          </a:xfrm>
        </p:grpSpPr>
        <p:pic>
          <p:nvPicPr>
            <p:cNvPr id="34" name="Image 5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537" b="92683" l="3659" r="951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485" y="2054304"/>
              <a:ext cx="342000" cy="342000"/>
            </a:xfrm>
            <a:prstGeom prst="rect">
              <a:avLst/>
            </a:prstGeom>
          </p:spPr>
        </p:pic>
        <p:sp>
          <p:nvSpPr>
            <p:cNvPr id="35" name="ZoneTexte 61"/>
            <p:cNvSpPr txBox="1"/>
            <p:nvPr/>
          </p:nvSpPr>
          <p:spPr>
            <a:xfrm>
              <a:off x="1261218" y="2349527"/>
              <a:ext cx="5405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ct val="40000"/>
                </a:spcAft>
                <a:buClr>
                  <a:srgbClr val="4152A5"/>
                </a:buClr>
                <a:buFont typeface="Wingdings" pitchFamily="2" charset="2"/>
                <a:buNone/>
              </a:pPr>
              <a:r>
                <a:rPr lang="en-US" sz="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Simulink</a:t>
              </a:r>
              <a:endParaRPr 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6" name="Groupe 24"/>
          <p:cNvGrpSpPr/>
          <p:nvPr/>
        </p:nvGrpSpPr>
        <p:grpSpPr>
          <a:xfrm>
            <a:off x="2637543" y="2571714"/>
            <a:ext cx="503664" cy="501500"/>
            <a:chOff x="2281443" y="835654"/>
            <a:chExt cx="503664" cy="501500"/>
          </a:xfrm>
        </p:grpSpPr>
        <p:pic>
          <p:nvPicPr>
            <p:cNvPr id="37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38" name="ZoneTexte 27"/>
            <p:cNvSpPr txBox="1"/>
            <p:nvPr/>
          </p:nvSpPr>
          <p:spPr>
            <a:xfrm>
              <a:off x="2281443" y="1121710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6234" y="3604788"/>
            <a:ext cx="2544426" cy="180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174" y="4352962"/>
            <a:ext cx="2544426" cy="18000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6408420" y="4247387"/>
            <a:ext cx="607814" cy="45923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6701015" y="5372360"/>
            <a:ext cx="941845" cy="45923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45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0121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System Simulation at Liebherr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7031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val 143"/>
          <p:cNvSpPr/>
          <p:nvPr/>
        </p:nvSpPr>
        <p:spPr>
          <a:xfrm rot="20700000">
            <a:off x="8981340" y="1276804"/>
            <a:ext cx="2904511" cy="1158357"/>
          </a:xfrm>
          <a:prstGeom prst="ellipse">
            <a:avLst/>
          </a:prstGeom>
          <a:solidFill>
            <a:srgbClr val="C2C0BC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140" name="Oval 139"/>
          <p:cNvSpPr/>
          <p:nvPr/>
        </p:nvSpPr>
        <p:spPr>
          <a:xfrm rot="18900000">
            <a:off x="9987613" y="3104586"/>
            <a:ext cx="2131707" cy="1158357"/>
          </a:xfrm>
          <a:prstGeom prst="ellipse">
            <a:avLst/>
          </a:prstGeom>
          <a:solidFill>
            <a:srgbClr val="C2C0BC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121" name="Oval 120"/>
          <p:cNvSpPr/>
          <p:nvPr/>
        </p:nvSpPr>
        <p:spPr>
          <a:xfrm rot="19800000">
            <a:off x="9092991" y="4790633"/>
            <a:ext cx="2131707" cy="1158357"/>
          </a:xfrm>
          <a:prstGeom prst="ellipse">
            <a:avLst/>
          </a:prstGeom>
          <a:solidFill>
            <a:srgbClr val="C2C0BC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 rot="16200000">
            <a:off x="7935439" y="2605978"/>
            <a:ext cx="2863442" cy="1158357"/>
          </a:xfrm>
          <a:prstGeom prst="ellipse">
            <a:avLst/>
          </a:prstGeom>
          <a:solidFill>
            <a:srgbClr val="C2C0BC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 rot="19800000">
            <a:off x="5586956" y="3975551"/>
            <a:ext cx="2131707" cy="1158357"/>
          </a:xfrm>
          <a:prstGeom prst="ellipse">
            <a:avLst/>
          </a:prstGeom>
          <a:solidFill>
            <a:srgbClr val="C2C0BC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 rot="16200000">
            <a:off x="7140514" y="4823062"/>
            <a:ext cx="2131707" cy="1158357"/>
          </a:xfrm>
          <a:prstGeom prst="ellipse">
            <a:avLst/>
          </a:prstGeom>
          <a:solidFill>
            <a:srgbClr val="C2C0BC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90" name="Oval 89"/>
          <p:cNvSpPr/>
          <p:nvPr/>
        </p:nvSpPr>
        <p:spPr>
          <a:xfrm rot="5400000">
            <a:off x="7113412" y="1422993"/>
            <a:ext cx="2131707" cy="1158357"/>
          </a:xfrm>
          <a:prstGeom prst="ellipse">
            <a:avLst/>
          </a:prstGeom>
          <a:solidFill>
            <a:srgbClr val="C2C0BC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 rot="20700000">
            <a:off x="6419623" y="895795"/>
            <a:ext cx="2131707" cy="1158357"/>
          </a:xfrm>
          <a:prstGeom prst="ellipse">
            <a:avLst/>
          </a:prstGeom>
          <a:solidFill>
            <a:srgbClr val="C2C0BC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 rot="1800000">
            <a:off x="5617701" y="2175351"/>
            <a:ext cx="2131707" cy="1158357"/>
          </a:xfrm>
          <a:prstGeom prst="ellipse">
            <a:avLst/>
          </a:prstGeom>
          <a:solidFill>
            <a:srgbClr val="C2C0BC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LTS System Simulation Platform</a:t>
            </a:r>
            <a:endParaRPr lang="en-US" dirty="0"/>
          </a:p>
        </p:txBody>
      </p:sp>
      <p:sp>
        <p:nvSpPr>
          <p:cNvPr id="171" name="Content Placeholder 170"/>
          <p:cNvSpPr>
            <a:spLocks noGrp="1"/>
          </p:cNvSpPr>
          <p:nvPr>
            <p:ph sz="quarter" idx="17"/>
          </p:nvPr>
        </p:nvSpPr>
        <p:spPr>
          <a:xfrm>
            <a:off x="723898" y="1617663"/>
            <a:ext cx="5366115" cy="4624388"/>
          </a:xfrm>
        </p:spPr>
        <p:txBody>
          <a:bodyPr/>
          <a:lstStyle/>
          <a:p>
            <a:r>
              <a:rPr lang="en-US" sz="1600" dirty="0" smtClean="0"/>
              <a:t>System Simulation Platform</a:t>
            </a:r>
          </a:p>
          <a:p>
            <a:pPr lvl="1"/>
            <a:r>
              <a:rPr lang="en-US" sz="1600" dirty="0" smtClean="0"/>
              <a:t>Based on standards (Modelica, Simulink,…)</a:t>
            </a:r>
          </a:p>
          <a:p>
            <a:pPr lvl="1"/>
            <a:r>
              <a:rPr lang="en-US" sz="1600" dirty="0" smtClean="0"/>
              <a:t>Enabling interoperability between tools (FMI, C-code,…)</a:t>
            </a:r>
          </a:p>
          <a:p>
            <a:pPr lvl="1"/>
            <a:r>
              <a:rPr lang="en-US" sz="1600" dirty="0"/>
              <a:t>Addressing the whole development </a:t>
            </a:r>
            <a:r>
              <a:rPr lang="en-US" sz="1600" dirty="0" smtClean="0"/>
              <a:t>cycle</a:t>
            </a:r>
            <a:endParaRPr lang="en-US" sz="1600" dirty="0"/>
          </a:p>
          <a:p>
            <a:pPr marL="543600" lvl="2" indent="0">
              <a:buNone/>
            </a:pPr>
            <a:endParaRPr lang="en-US" sz="1000" dirty="0" smtClean="0"/>
          </a:p>
          <a:p>
            <a:r>
              <a:rPr lang="en-US" sz="1600" dirty="0" smtClean="0"/>
              <a:t>Multi-domain Strategy</a:t>
            </a:r>
            <a:endParaRPr lang="en-US" sz="1600" dirty="0"/>
          </a:p>
          <a:p>
            <a:pPr lvl="1"/>
            <a:r>
              <a:rPr lang="en-US" sz="1600" dirty="0" smtClean="0"/>
              <a:t>Enabling models interoperability (control</a:t>
            </a:r>
            <a:r>
              <a:rPr lang="en-US" sz="1600" dirty="0"/>
              <a:t>, electrical, thermal, </a:t>
            </a:r>
            <a:r>
              <a:rPr lang="en-US" sz="1600" dirty="0" smtClean="0"/>
              <a:t>thermodynamic </a:t>
            </a:r>
            <a:r>
              <a:rPr lang="en-US" sz="1600" dirty="0"/>
              <a:t>performance</a:t>
            </a:r>
            <a:r>
              <a:rPr lang="en-US" sz="1600" dirty="0" smtClean="0"/>
              <a:t>,…)</a:t>
            </a:r>
          </a:p>
          <a:p>
            <a:pPr lvl="1"/>
            <a:endParaRPr lang="en-US" sz="1000" dirty="0" smtClean="0"/>
          </a:p>
          <a:p>
            <a:r>
              <a:rPr lang="en-US" sz="1600" dirty="0" smtClean="0"/>
              <a:t>Transverse Capabilities</a:t>
            </a:r>
          </a:p>
          <a:p>
            <a:pPr marL="2736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70" name="Text Placeholder 16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System Simulation at Liebherr</a:t>
            </a:r>
            <a:endParaRPr lang="en-US" altLang="fr-FR" dirty="0"/>
          </a:p>
        </p:txBody>
      </p:sp>
      <p:grpSp>
        <p:nvGrpSpPr>
          <p:cNvPr id="8" name="Group 7"/>
          <p:cNvGrpSpPr/>
          <p:nvPr/>
        </p:nvGrpSpPr>
        <p:grpSpPr>
          <a:xfrm>
            <a:off x="7632617" y="3240720"/>
            <a:ext cx="1080120" cy="987671"/>
            <a:chOff x="2027980" y="5229200"/>
            <a:chExt cx="1080120" cy="987671"/>
          </a:xfrm>
        </p:grpSpPr>
        <p:grpSp>
          <p:nvGrpSpPr>
            <p:cNvPr id="9" name="Group 8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5-Point Star 11"/>
              <p:cNvSpPr/>
              <p:nvPr/>
            </p:nvSpPr>
            <p:spPr>
              <a:xfrm>
                <a:off x="1599568" y="2110353"/>
                <a:ext cx="477918" cy="477918"/>
              </a:xfrm>
              <a:prstGeom prst="star5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1F4E9A"/>
                  </a:gs>
                </a:gsLst>
                <a:lin ang="0" scaled="0"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Simulation 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Platform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32617" y="2009426"/>
            <a:ext cx="1080120" cy="987671"/>
            <a:chOff x="2027980" y="5229200"/>
            <a:chExt cx="1080120" cy="987671"/>
          </a:xfrm>
        </p:grpSpPr>
        <p:grpSp>
          <p:nvGrpSpPr>
            <p:cNvPr id="14" name="Group 13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599568" y="2110353"/>
                <a:ext cx="477918" cy="47791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Valves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</a:t>
              </a:r>
              <a:endParaRPr lang="en-US" sz="12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839770" y="3941554"/>
            <a:ext cx="1080120" cy="987671"/>
            <a:chOff x="2027980" y="5229200"/>
            <a:chExt cx="1080120" cy="987671"/>
          </a:xfrm>
        </p:grpSpPr>
        <p:grpSp>
          <p:nvGrpSpPr>
            <p:cNvPr id="19" name="Group 18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599568" y="2110353"/>
                <a:ext cx="477918" cy="4779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Thermodynamic 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44641" y="3908370"/>
            <a:ext cx="1080120" cy="987671"/>
            <a:chOff x="2027980" y="5229200"/>
            <a:chExt cx="1080120" cy="987671"/>
          </a:xfrm>
        </p:grpSpPr>
        <p:grpSp>
          <p:nvGrpSpPr>
            <p:cNvPr id="24" name="Group 23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599568" y="2110353"/>
                <a:ext cx="477918" cy="47791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Power 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Electronics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endParaRPr lang="en-US" sz="12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380988" y="2500400"/>
            <a:ext cx="1080120" cy="987671"/>
            <a:chOff x="2027980" y="5229200"/>
            <a:chExt cx="1080120" cy="987671"/>
          </a:xfrm>
        </p:grpSpPr>
        <p:grpSp>
          <p:nvGrpSpPr>
            <p:cNvPr id="29" name="Group 28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599568" y="2110353"/>
                <a:ext cx="477918" cy="47791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Thermal 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834887" y="2974325"/>
            <a:ext cx="1080120" cy="987671"/>
            <a:chOff x="2027980" y="5229200"/>
            <a:chExt cx="1080120" cy="987671"/>
          </a:xfrm>
        </p:grpSpPr>
        <p:grpSp>
          <p:nvGrpSpPr>
            <p:cNvPr id="34" name="Group 33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599568" y="2110353"/>
                <a:ext cx="477918" cy="4779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 Design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671721" y="4733469"/>
            <a:ext cx="1080120" cy="987671"/>
            <a:chOff x="2027980" y="5229200"/>
            <a:chExt cx="1080120" cy="987671"/>
          </a:xfrm>
        </p:grpSpPr>
        <p:grpSp>
          <p:nvGrpSpPr>
            <p:cNvPr id="39" name="Group 38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599568" y="2110353"/>
                <a:ext cx="477918" cy="47791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Mechatronics 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223178" y="5282628"/>
            <a:ext cx="1080120" cy="987671"/>
            <a:chOff x="2027980" y="5229200"/>
            <a:chExt cx="1080120" cy="987671"/>
          </a:xfrm>
        </p:grpSpPr>
        <p:grpSp>
          <p:nvGrpSpPr>
            <p:cNvPr id="44" name="Group 43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99568" y="2110353"/>
                <a:ext cx="477918" cy="4779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Architecture 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Pre-Design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70926" y="1190776"/>
            <a:ext cx="1080120" cy="987671"/>
            <a:chOff x="2027980" y="5229200"/>
            <a:chExt cx="1080120" cy="987671"/>
          </a:xfrm>
        </p:grpSpPr>
        <p:grpSp>
          <p:nvGrpSpPr>
            <p:cNvPr id="49" name="Group 48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599568" y="2110353"/>
                <a:ext cx="477918" cy="477918"/>
              </a:xfrm>
              <a:prstGeom prst="ellipse">
                <a:avLst/>
              </a:prstGeom>
              <a:solidFill>
                <a:srgbClr val="1C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Fault / Degradation 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178718" y="3575784"/>
            <a:ext cx="1080120" cy="987671"/>
            <a:chOff x="2027980" y="5229200"/>
            <a:chExt cx="1080120" cy="987671"/>
          </a:xfrm>
        </p:grpSpPr>
        <p:grpSp>
          <p:nvGrpSpPr>
            <p:cNvPr id="54" name="Group 53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599568" y="2110353"/>
                <a:ext cx="477918" cy="477918"/>
              </a:xfrm>
              <a:prstGeom prst="ellipse">
                <a:avLst/>
              </a:prstGeom>
              <a:solidFill>
                <a:srgbClr val="1C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Requirements 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Checking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877617" y="1434116"/>
            <a:ext cx="1080120" cy="987671"/>
            <a:chOff x="2027980" y="5229200"/>
            <a:chExt cx="1080120" cy="987671"/>
          </a:xfrm>
        </p:grpSpPr>
        <p:grpSp>
          <p:nvGrpSpPr>
            <p:cNvPr id="59" name="Group 58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599568" y="2110353"/>
                <a:ext cx="477918" cy="4779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Hardware In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Loop Verification</a:t>
              </a:r>
              <a:endParaRPr lang="en-US" sz="12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8" name="Groupe 24"/>
          <p:cNvGrpSpPr/>
          <p:nvPr/>
        </p:nvGrpSpPr>
        <p:grpSpPr>
          <a:xfrm>
            <a:off x="5704357" y="2235360"/>
            <a:ext cx="792205" cy="502058"/>
            <a:chOff x="2146983" y="835654"/>
            <a:chExt cx="792205" cy="502058"/>
          </a:xfrm>
        </p:grpSpPr>
        <p:pic>
          <p:nvPicPr>
            <p:cNvPr id="69" name="Imag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70" name="ZoneTexte 27"/>
            <p:cNvSpPr txBox="1"/>
            <p:nvPr/>
          </p:nvSpPr>
          <p:spPr>
            <a:xfrm>
              <a:off x="2146983" y="1122268"/>
              <a:ext cx="7922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LTSThermalLib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1" name="Groupe 71"/>
          <p:cNvGrpSpPr/>
          <p:nvPr/>
        </p:nvGrpSpPr>
        <p:grpSpPr>
          <a:xfrm>
            <a:off x="9543369" y="2694668"/>
            <a:ext cx="540533" cy="510667"/>
            <a:chOff x="1261218" y="2054304"/>
            <a:chExt cx="540533" cy="510667"/>
          </a:xfrm>
        </p:grpSpPr>
        <p:pic>
          <p:nvPicPr>
            <p:cNvPr id="72" name="Image 5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537" b="92683" l="3659" r="951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485" y="2054304"/>
              <a:ext cx="342000" cy="342000"/>
            </a:xfrm>
            <a:prstGeom prst="rect">
              <a:avLst/>
            </a:prstGeom>
          </p:spPr>
        </p:pic>
        <p:sp>
          <p:nvSpPr>
            <p:cNvPr id="73" name="ZoneTexte 61"/>
            <p:cNvSpPr txBox="1"/>
            <p:nvPr/>
          </p:nvSpPr>
          <p:spPr>
            <a:xfrm>
              <a:off x="1261218" y="2349527"/>
              <a:ext cx="5405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ct val="40000"/>
                </a:spcAft>
                <a:buClr>
                  <a:srgbClr val="4152A5"/>
                </a:buClr>
                <a:buFont typeface="Wingdings" pitchFamily="2" charset="2"/>
                <a:buNone/>
              </a:pPr>
              <a:r>
                <a:rPr lang="en-US" sz="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Simulink</a:t>
              </a:r>
              <a:endParaRPr lang="en-US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340" y="1171768"/>
            <a:ext cx="504592" cy="105851"/>
          </a:xfrm>
          <a:prstGeom prst="rect">
            <a:avLst/>
          </a:prstGeom>
        </p:spPr>
      </p:pic>
      <p:grpSp>
        <p:nvGrpSpPr>
          <p:cNvPr id="83" name="Groupe 24"/>
          <p:cNvGrpSpPr/>
          <p:nvPr/>
        </p:nvGrpSpPr>
        <p:grpSpPr>
          <a:xfrm>
            <a:off x="5703783" y="4673845"/>
            <a:ext cx="824265" cy="502058"/>
            <a:chOff x="2146983" y="835654"/>
            <a:chExt cx="824265" cy="502058"/>
          </a:xfrm>
        </p:grpSpPr>
        <p:pic>
          <p:nvPicPr>
            <p:cNvPr id="84" name="Imag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85" name="ZoneTexte 27"/>
            <p:cNvSpPr txBox="1"/>
            <p:nvPr/>
          </p:nvSpPr>
          <p:spPr>
            <a:xfrm>
              <a:off x="2146983" y="1122268"/>
              <a:ext cx="82426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LTSElectricalLib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7" name="Groupe 24"/>
          <p:cNvGrpSpPr/>
          <p:nvPr/>
        </p:nvGrpSpPr>
        <p:grpSpPr>
          <a:xfrm>
            <a:off x="7721902" y="5795953"/>
            <a:ext cx="923651" cy="502058"/>
            <a:chOff x="2074651" y="835654"/>
            <a:chExt cx="923651" cy="502058"/>
          </a:xfrm>
        </p:grpSpPr>
        <p:pic>
          <p:nvPicPr>
            <p:cNvPr id="88" name="Imag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89" name="ZoneTexte 27"/>
            <p:cNvSpPr txBox="1"/>
            <p:nvPr/>
          </p:nvSpPr>
          <p:spPr>
            <a:xfrm>
              <a:off x="2074651" y="1122268"/>
              <a:ext cx="9236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LTSMecatronicLib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1" name="Groupe 24"/>
          <p:cNvGrpSpPr/>
          <p:nvPr/>
        </p:nvGrpSpPr>
        <p:grpSpPr>
          <a:xfrm>
            <a:off x="7835084" y="1146969"/>
            <a:ext cx="675185" cy="502591"/>
            <a:chOff x="2198978" y="835654"/>
            <a:chExt cx="675185" cy="502591"/>
          </a:xfrm>
        </p:grpSpPr>
        <p:pic>
          <p:nvPicPr>
            <p:cNvPr id="92" name="Imag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93" name="ZoneTexte 27"/>
            <p:cNvSpPr txBox="1"/>
            <p:nvPr/>
          </p:nvSpPr>
          <p:spPr>
            <a:xfrm>
              <a:off x="2198978" y="1122801"/>
              <a:ext cx="6751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LTSValveLib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e 24"/>
          <p:cNvGrpSpPr/>
          <p:nvPr/>
        </p:nvGrpSpPr>
        <p:grpSpPr>
          <a:xfrm>
            <a:off x="8862539" y="2092796"/>
            <a:ext cx="1027845" cy="502058"/>
            <a:chOff x="2041447" y="835654"/>
            <a:chExt cx="1027845" cy="502058"/>
          </a:xfrm>
        </p:grpSpPr>
        <p:pic>
          <p:nvPicPr>
            <p:cNvPr id="97" name="Imag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98" name="ZoneTexte 27"/>
            <p:cNvSpPr txBox="1"/>
            <p:nvPr/>
          </p:nvSpPr>
          <p:spPr>
            <a:xfrm>
              <a:off x="2041447" y="1122268"/>
              <a:ext cx="102784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LTSPerformancesLib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00" name="Curved Connector 99"/>
          <p:cNvCxnSpPr>
            <a:stCxn id="11" idx="3"/>
            <a:endCxn id="26" idx="7"/>
          </p:cNvCxnSpPr>
          <p:nvPr/>
        </p:nvCxnSpPr>
        <p:spPr>
          <a:xfrm rot="5400000">
            <a:off x="7398841" y="3422997"/>
            <a:ext cx="259699" cy="880025"/>
          </a:xfrm>
          <a:prstGeom prst="curvedConnector3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31" idx="6"/>
            <a:endCxn id="11" idx="1"/>
          </p:cNvCxnSpPr>
          <p:nvPr/>
        </p:nvCxnSpPr>
        <p:spPr>
          <a:xfrm>
            <a:off x="7209513" y="2788865"/>
            <a:ext cx="759189" cy="536344"/>
          </a:xfrm>
          <a:prstGeom prst="curved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/>
          <p:cNvCxnSpPr>
            <a:stCxn id="36" idx="2"/>
            <a:endCxn id="11" idx="6"/>
          </p:cNvCxnSpPr>
          <p:nvPr/>
        </p:nvCxnSpPr>
        <p:spPr>
          <a:xfrm rot="10800000" flipV="1">
            <a:off x="8461143" y="3262789"/>
            <a:ext cx="625341" cy="266395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/>
          <p:cNvCxnSpPr>
            <a:stCxn id="11" idx="6"/>
            <a:endCxn id="21" idx="1"/>
          </p:cNvCxnSpPr>
          <p:nvPr/>
        </p:nvCxnSpPr>
        <p:spPr>
          <a:xfrm>
            <a:off x="8461142" y="3529185"/>
            <a:ext cx="714713" cy="496858"/>
          </a:xfrm>
          <a:prstGeom prst="curved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>
            <a:stCxn id="11" idx="4"/>
            <a:endCxn id="41" idx="0"/>
          </p:cNvCxnSpPr>
          <p:nvPr/>
        </p:nvCxnSpPr>
        <p:spPr>
          <a:xfrm rot="16200000" flipH="1">
            <a:off x="7734320" y="4256007"/>
            <a:ext cx="915820" cy="39104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61" idx="2"/>
            <a:endCxn id="11" idx="7"/>
          </p:cNvCxnSpPr>
          <p:nvPr/>
        </p:nvCxnSpPr>
        <p:spPr>
          <a:xfrm rot="10800000" flipV="1">
            <a:off x="8376653" y="1722581"/>
            <a:ext cx="1752560" cy="1602628"/>
          </a:xfrm>
          <a:prstGeom prst="curved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>
            <a:stCxn id="46" idx="2"/>
            <a:endCxn id="11" idx="6"/>
          </p:cNvCxnSpPr>
          <p:nvPr/>
        </p:nvCxnSpPr>
        <p:spPr>
          <a:xfrm rot="10800000">
            <a:off x="8461142" y="3529185"/>
            <a:ext cx="1013632" cy="2041908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/>
          <p:cNvCxnSpPr>
            <a:stCxn id="11" idx="0"/>
            <a:endCxn id="16" idx="4"/>
          </p:cNvCxnSpPr>
          <p:nvPr/>
        </p:nvCxnSpPr>
        <p:spPr>
          <a:xfrm rot="5400000" flipH="1" flipV="1">
            <a:off x="7845496" y="2913538"/>
            <a:ext cx="654365" cy="12700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e 24"/>
          <p:cNvGrpSpPr/>
          <p:nvPr/>
        </p:nvGrpSpPr>
        <p:grpSpPr>
          <a:xfrm>
            <a:off x="10051702" y="4910469"/>
            <a:ext cx="865943" cy="502058"/>
            <a:chOff x="2074651" y="835654"/>
            <a:chExt cx="865943" cy="502058"/>
          </a:xfrm>
        </p:grpSpPr>
        <p:pic>
          <p:nvPicPr>
            <p:cNvPr id="123" name="Imag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124" name="ZoneTexte 27"/>
            <p:cNvSpPr txBox="1"/>
            <p:nvPr/>
          </p:nvSpPr>
          <p:spPr>
            <a:xfrm>
              <a:off x="2074651" y="1122268"/>
              <a:ext cx="8659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LTSPreDesignLib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26" name="Curved Connector 125"/>
          <p:cNvCxnSpPr>
            <a:stCxn id="51" idx="6"/>
            <a:endCxn id="16" idx="0"/>
          </p:cNvCxnSpPr>
          <p:nvPr/>
        </p:nvCxnSpPr>
        <p:spPr>
          <a:xfrm>
            <a:off x="7299451" y="1479241"/>
            <a:ext cx="873227" cy="530185"/>
          </a:xfrm>
          <a:prstGeom prst="curved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e 24"/>
          <p:cNvGrpSpPr/>
          <p:nvPr/>
        </p:nvGrpSpPr>
        <p:grpSpPr>
          <a:xfrm>
            <a:off x="10876105" y="3039196"/>
            <a:ext cx="1034257" cy="501500"/>
            <a:chOff x="1993019" y="835654"/>
            <a:chExt cx="1034257" cy="501500"/>
          </a:xfrm>
        </p:grpSpPr>
        <p:pic>
          <p:nvPicPr>
            <p:cNvPr id="142" name="Imag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143" name="ZoneTexte 27"/>
            <p:cNvSpPr txBox="1"/>
            <p:nvPr/>
          </p:nvSpPr>
          <p:spPr>
            <a:xfrm>
              <a:off x="1993019" y="1121710"/>
              <a:ext cx="10342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LTSRequirementsLib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46" name="Curved Connector 145"/>
          <p:cNvCxnSpPr>
            <a:stCxn id="21" idx="6"/>
            <a:endCxn id="56" idx="3"/>
          </p:cNvCxnSpPr>
          <p:nvPr/>
        </p:nvCxnSpPr>
        <p:spPr>
          <a:xfrm flipV="1">
            <a:off x="9668295" y="4068224"/>
            <a:ext cx="846508" cy="161795"/>
          </a:xfrm>
          <a:prstGeom prst="curved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/>
          <p:cNvCxnSpPr>
            <a:stCxn id="36" idx="6"/>
            <a:endCxn id="56" idx="1"/>
          </p:cNvCxnSpPr>
          <p:nvPr/>
        </p:nvCxnSpPr>
        <p:spPr>
          <a:xfrm>
            <a:off x="9663412" y="3262790"/>
            <a:ext cx="851391" cy="397483"/>
          </a:xfrm>
          <a:prstGeom prst="curvedConnector2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e 24"/>
          <p:cNvGrpSpPr/>
          <p:nvPr/>
        </p:nvGrpSpPr>
        <p:grpSpPr>
          <a:xfrm>
            <a:off x="10872642" y="1333740"/>
            <a:ext cx="822661" cy="503944"/>
            <a:chOff x="2134976" y="835654"/>
            <a:chExt cx="822661" cy="503944"/>
          </a:xfrm>
        </p:grpSpPr>
        <p:pic>
          <p:nvPicPr>
            <p:cNvPr id="152" name="Imag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153" name="ZoneTexte 27"/>
            <p:cNvSpPr txBox="1"/>
            <p:nvPr/>
          </p:nvSpPr>
          <p:spPr>
            <a:xfrm>
              <a:off x="2134976" y="1124154"/>
              <a:ext cx="82266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LTSInterfaceLib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54" name="Picture 2" descr="Banner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0847">
                        <a14:foregroundMark x1="45763" y1="37288" x2="46328" y2="32203"/>
                        <a14:foregroundMark x1="46893" y1="54237" x2="46893" y2="77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0"/>
          <a:stretch/>
        </p:blipFill>
        <p:spPr bwMode="auto">
          <a:xfrm>
            <a:off x="11239563" y="2262919"/>
            <a:ext cx="360000" cy="24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 descr="Banner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0847">
                        <a14:foregroundMark x1="45763" y1="37288" x2="46328" y2="32203"/>
                        <a14:foregroundMark x1="46893" y1="54237" x2="46893" y2="77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20"/>
          <a:stretch/>
        </p:blipFill>
        <p:spPr bwMode="auto">
          <a:xfrm>
            <a:off x="8691776" y="2818735"/>
            <a:ext cx="360000" cy="24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7" name="Curved Connector 156"/>
          <p:cNvCxnSpPr>
            <a:stCxn id="155" idx="3"/>
            <a:endCxn id="36" idx="1"/>
          </p:cNvCxnSpPr>
          <p:nvPr/>
        </p:nvCxnSpPr>
        <p:spPr>
          <a:xfrm>
            <a:off x="9051776" y="2942004"/>
            <a:ext cx="119196" cy="116810"/>
          </a:xfrm>
          <a:prstGeom prst="curvedConnector2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urved Connector 160"/>
          <p:cNvCxnSpPr>
            <a:stCxn id="72" idx="1"/>
            <a:endCxn id="36" idx="0"/>
          </p:cNvCxnSpPr>
          <p:nvPr/>
        </p:nvCxnSpPr>
        <p:spPr>
          <a:xfrm rot="10800000" flipV="1">
            <a:off x="9374948" y="2865667"/>
            <a:ext cx="267688" cy="108657"/>
          </a:xfrm>
          <a:prstGeom prst="curvedConnector2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urved Connector 162"/>
          <p:cNvCxnSpPr>
            <a:stCxn id="155" idx="0"/>
            <a:endCxn id="16" idx="6"/>
          </p:cNvCxnSpPr>
          <p:nvPr/>
        </p:nvCxnSpPr>
        <p:spPr>
          <a:xfrm rot="16200000" flipV="1">
            <a:off x="8406037" y="2352996"/>
            <a:ext cx="520844" cy="410634"/>
          </a:xfrm>
          <a:prstGeom prst="curvedConnector2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urved Connector 164"/>
          <p:cNvCxnSpPr>
            <a:stCxn id="154" idx="0"/>
            <a:endCxn id="61" idx="6"/>
          </p:cNvCxnSpPr>
          <p:nvPr/>
        </p:nvCxnSpPr>
        <p:spPr>
          <a:xfrm rot="16200000" flipV="1">
            <a:off x="10792684" y="1636039"/>
            <a:ext cx="540338" cy="713421"/>
          </a:xfrm>
          <a:prstGeom prst="curvedConnector2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urved Connector 166"/>
          <p:cNvCxnSpPr>
            <a:stCxn id="80" idx="2"/>
            <a:endCxn id="61" idx="0"/>
          </p:cNvCxnSpPr>
          <p:nvPr/>
        </p:nvCxnSpPr>
        <p:spPr>
          <a:xfrm rot="5400000">
            <a:off x="10458909" y="1236388"/>
            <a:ext cx="156497" cy="238958"/>
          </a:xfrm>
          <a:prstGeom prst="curvedConnector3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/>
          <p:cNvGrpSpPr/>
          <p:nvPr/>
        </p:nvGrpSpPr>
        <p:grpSpPr>
          <a:xfrm>
            <a:off x="6014374" y="6181344"/>
            <a:ext cx="1178754" cy="301485"/>
            <a:chOff x="7835084" y="377221"/>
            <a:chExt cx="1178754" cy="301485"/>
          </a:xfrm>
        </p:grpSpPr>
        <p:grpSp>
          <p:nvGrpSpPr>
            <p:cNvPr id="175" name="Group 174"/>
            <p:cNvGrpSpPr/>
            <p:nvPr/>
          </p:nvGrpSpPr>
          <p:grpSpPr>
            <a:xfrm>
              <a:off x="7835084" y="377221"/>
              <a:ext cx="301485" cy="301485"/>
              <a:chOff x="8778979" y="318289"/>
              <a:chExt cx="301485" cy="301485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8778979" y="318289"/>
                <a:ext cx="301485" cy="30148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804848" y="344761"/>
                <a:ext cx="249745" cy="24974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2" name="TextBox 181"/>
            <p:cNvSpPr txBox="1"/>
            <p:nvPr/>
          </p:nvSpPr>
          <p:spPr>
            <a:xfrm>
              <a:off x="7933718" y="452861"/>
              <a:ext cx="1080120" cy="21548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Equipment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6014952" y="5794786"/>
            <a:ext cx="1108219" cy="301485"/>
            <a:chOff x="9020229" y="375116"/>
            <a:chExt cx="1108219" cy="301485"/>
          </a:xfrm>
        </p:grpSpPr>
        <p:grpSp>
          <p:nvGrpSpPr>
            <p:cNvPr id="176" name="Group 175"/>
            <p:cNvGrpSpPr/>
            <p:nvPr/>
          </p:nvGrpSpPr>
          <p:grpSpPr>
            <a:xfrm>
              <a:off x="9020229" y="375116"/>
              <a:ext cx="301485" cy="301485"/>
              <a:chOff x="8778979" y="318289"/>
              <a:chExt cx="301485" cy="301485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8778979" y="318289"/>
                <a:ext cx="301485" cy="30148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804848" y="344761"/>
                <a:ext cx="249745" cy="249745"/>
              </a:xfrm>
              <a:prstGeom prst="ellipse">
                <a:avLst/>
              </a:prstGeom>
              <a:solidFill>
                <a:srgbClr val="1F4E9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9048328" y="444320"/>
              <a:ext cx="1080120" cy="21548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System</a:t>
              </a: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011305" y="5430038"/>
            <a:ext cx="1215300" cy="301485"/>
            <a:chOff x="10244164" y="366726"/>
            <a:chExt cx="1215300" cy="301485"/>
          </a:xfrm>
        </p:grpSpPr>
        <p:grpSp>
          <p:nvGrpSpPr>
            <p:cNvPr id="179" name="Group 178"/>
            <p:cNvGrpSpPr/>
            <p:nvPr/>
          </p:nvGrpSpPr>
          <p:grpSpPr>
            <a:xfrm>
              <a:off x="10244164" y="366726"/>
              <a:ext cx="301485" cy="301485"/>
              <a:chOff x="8778979" y="318289"/>
              <a:chExt cx="301485" cy="301485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8778979" y="318289"/>
                <a:ext cx="301485" cy="30148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804848" y="344761"/>
                <a:ext cx="249745" cy="249745"/>
              </a:xfrm>
              <a:prstGeom prst="ellipse">
                <a:avLst/>
              </a:prstGeom>
              <a:solidFill>
                <a:srgbClr val="1C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4" name="TextBox 183"/>
            <p:cNvSpPr txBox="1"/>
            <p:nvPr/>
          </p:nvSpPr>
          <p:spPr>
            <a:xfrm>
              <a:off x="10379344" y="444657"/>
              <a:ext cx="1080120" cy="21548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Transverse</a:t>
              </a:r>
            </a:p>
          </p:txBody>
        </p:sp>
      </p:grpSp>
      <p:sp>
        <p:nvSpPr>
          <p:cNvPr id="131" name="Oval 130"/>
          <p:cNvSpPr/>
          <p:nvPr/>
        </p:nvSpPr>
        <p:spPr>
          <a:xfrm rot="20700000">
            <a:off x="8593202" y="235612"/>
            <a:ext cx="2131707" cy="1158357"/>
          </a:xfrm>
          <a:prstGeom prst="ellipse">
            <a:avLst/>
          </a:prstGeom>
          <a:solidFill>
            <a:srgbClr val="C2C0BC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grpSp>
        <p:nvGrpSpPr>
          <p:cNvPr id="132" name="Groupe 24"/>
          <p:cNvGrpSpPr/>
          <p:nvPr/>
        </p:nvGrpSpPr>
        <p:grpSpPr>
          <a:xfrm>
            <a:off x="9694376" y="416693"/>
            <a:ext cx="758541" cy="502591"/>
            <a:chOff x="2136286" y="835654"/>
            <a:chExt cx="758541" cy="502591"/>
          </a:xfrm>
        </p:grpSpPr>
        <p:pic>
          <p:nvPicPr>
            <p:cNvPr id="133" name="Imag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134" name="ZoneTexte 27"/>
            <p:cNvSpPr txBox="1"/>
            <p:nvPr/>
          </p:nvSpPr>
          <p:spPr>
            <a:xfrm>
              <a:off x="2136286" y="1122801"/>
              <a:ext cx="7585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LTSAircraftLib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8713956" y="583197"/>
            <a:ext cx="1080120" cy="987671"/>
            <a:chOff x="2027980" y="5229200"/>
            <a:chExt cx="1080120" cy="987671"/>
          </a:xfrm>
        </p:grpSpPr>
        <p:grpSp>
          <p:nvGrpSpPr>
            <p:cNvPr id="136" name="Group 135"/>
            <p:cNvGrpSpPr/>
            <p:nvPr/>
          </p:nvGrpSpPr>
          <p:grpSpPr>
            <a:xfrm>
              <a:off x="2279576" y="5229200"/>
              <a:ext cx="576929" cy="576929"/>
              <a:chOff x="1550063" y="2060848"/>
              <a:chExt cx="576929" cy="576929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1550063" y="2060848"/>
                <a:ext cx="576929" cy="57692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599568" y="2110353"/>
                <a:ext cx="477918" cy="477918"/>
              </a:xfrm>
              <a:prstGeom prst="ellipse">
                <a:avLst/>
              </a:prstGeom>
              <a:gradFill flip="none" rotWithShape="1">
                <a:gsLst>
                  <a:gs pos="0">
                    <a:srgbClr val="1F4E9A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2027980" y="5806128"/>
              <a:ext cx="1080120" cy="41074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t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 Simulation</a:t>
              </a:r>
            </a:p>
          </p:txBody>
        </p:sp>
      </p:grpSp>
      <p:cxnSp>
        <p:nvCxnSpPr>
          <p:cNvPr id="145" name="Curved Connector 144"/>
          <p:cNvCxnSpPr>
            <a:stCxn id="138" idx="4"/>
            <a:endCxn id="11" idx="7"/>
          </p:cNvCxnSpPr>
          <p:nvPr/>
        </p:nvCxnSpPr>
        <p:spPr>
          <a:xfrm rot="5400000">
            <a:off x="7732794" y="1803985"/>
            <a:ext cx="2165083" cy="877364"/>
          </a:xfrm>
          <a:prstGeom prst="curvedConnector3">
            <a:avLst>
              <a:gd name="adj1" fmla="val 30043"/>
            </a:avLst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63" name="Slide Number Placeholder 6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47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8760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System Simulation at Liebherr</a:t>
            </a:r>
            <a:endParaRPr lang="en-US" altLang="fr-FR" dirty="0"/>
          </a:p>
        </p:txBody>
      </p:sp>
      <p:sp>
        <p:nvSpPr>
          <p:cNvPr id="9" name="Rectangle à coins arrondis 5"/>
          <p:cNvSpPr/>
          <p:nvPr/>
        </p:nvSpPr>
        <p:spPr>
          <a:xfrm>
            <a:off x="3100850" y="1303048"/>
            <a:ext cx="3492000" cy="871673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>
                <a:solidFill>
                  <a:prstClr val="black"/>
                </a:solidFill>
                <a:latin typeface="Calibri"/>
                <a:cs typeface="+mn-cs"/>
              </a:rPr>
              <a:t>Define Cooling/Heating Requirements (Flow Schedule)</a:t>
            </a:r>
          </a:p>
        </p:txBody>
      </p:sp>
      <p:sp>
        <p:nvSpPr>
          <p:cNvPr id="10" name="Rectangle avec flèche vers la droite 7"/>
          <p:cNvSpPr/>
          <p:nvPr/>
        </p:nvSpPr>
        <p:spPr bwMode="auto">
          <a:xfrm rot="5400000">
            <a:off x="1902403" y="1237203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Architecture Definition</a:t>
            </a:r>
          </a:p>
        </p:txBody>
      </p:sp>
      <p:sp>
        <p:nvSpPr>
          <p:cNvPr id="11" name="Rectangle avec flèche vers la droite 9"/>
          <p:cNvSpPr/>
          <p:nvPr/>
        </p:nvSpPr>
        <p:spPr bwMode="auto">
          <a:xfrm rot="5400000">
            <a:off x="1902402" y="2190886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Performance Assessment</a:t>
            </a:r>
          </a:p>
        </p:txBody>
      </p:sp>
      <p:sp>
        <p:nvSpPr>
          <p:cNvPr id="12" name="Rectangle avec flèche vers la droite 10"/>
          <p:cNvSpPr/>
          <p:nvPr/>
        </p:nvSpPr>
        <p:spPr bwMode="auto">
          <a:xfrm rot="5400000">
            <a:off x="1902401" y="3144569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Control Design</a:t>
            </a:r>
          </a:p>
        </p:txBody>
      </p:sp>
      <p:sp>
        <p:nvSpPr>
          <p:cNvPr id="13" name="Rectangle avec flèche vers la droite 11"/>
          <p:cNvSpPr/>
          <p:nvPr/>
        </p:nvSpPr>
        <p:spPr bwMode="auto">
          <a:xfrm rot="5400000">
            <a:off x="1902400" y="4098252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Computer Verification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836557" y="5117782"/>
            <a:ext cx="1003365" cy="871673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 smtClean="0">
                <a:solidFill>
                  <a:prstClr val="white"/>
                </a:solidFill>
                <a:latin typeface="Calibri"/>
                <a:cs typeface="+mn-cs"/>
              </a:rPr>
              <a:t>A/C Integration</a:t>
            </a:r>
            <a:endParaRPr lang="en-US" sz="1100" b="1" kern="0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3100851" y="2256732"/>
            <a:ext cx="7044612" cy="871673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>
                <a:solidFill>
                  <a:prstClr val="black"/>
                </a:solidFill>
                <a:latin typeface="Calibri"/>
                <a:cs typeface="+mn-cs"/>
              </a:rPr>
              <a:t>Define the performance compliance of system design over the Aircraft flight envelope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6653463" y="1303049"/>
            <a:ext cx="3492000" cy="871673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>
                <a:solidFill>
                  <a:prstClr val="black"/>
                </a:solidFill>
                <a:latin typeface="Calibri"/>
                <a:cs typeface="+mn-cs"/>
              </a:rPr>
              <a:t>Define Physical Architecture &amp; Allocate Performances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100851" y="3210415"/>
            <a:ext cx="7044612" cy="871673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>
                <a:solidFill>
                  <a:prstClr val="black"/>
                </a:solidFill>
                <a:latin typeface="Calibri"/>
                <a:cs typeface="+mn-cs"/>
              </a:rPr>
              <a:t>Define Control Laws to fulfill transient performances 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3100851" y="4164099"/>
            <a:ext cx="7044612" cy="87167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>
                <a:solidFill>
                  <a:prstClr val="black"/>
                </a:solidFill>
                <a:latin typeface="Calibri"/>
                <a:cs typeface="+mn-cs"/>
              </a:rPr>
              <a:t>Verify the compliance of software implementation versus its specification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3100851" y="5117782"/>
            <a:ext cx="7044612" cy="8716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  <a:cs typeface="+mn-cs"/>
              </a:rPr>
              <a:t>Verify system integration into the aircraft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48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15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System Simulation at Liebherr</a:t>
            </a:r>
            <a:endParaRPr lang="en-US" altLang="fr-FR" dirty="0"/>
          </a:p>
        </p:txBody>
      </p:sp>
      <p:pic>
        <p:nvPicPr>
          <p:cNvPr id="72" name="Picture 27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66" y="2653827"/>
            <a:ext cx="4059613" cy="273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Groupe 1"/>
          <p:cNvGrpSpPr/>
          <p:nvPr/>
        </p:nvGrpSpPr>
        <p:grpSpPr>
          <a:xfrm>
            <a:off x="3193637" y="2895533"/>
            <a:ext cx="3183395" cy="2355805"/>
            <a:chOff x="620076" y="1592485"/>
            <a:chExt cx="3183395" cy="2355805"/>
          </a:xfrm>
        </p:grpSpPr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076" y="1592485"/>
              <a:ext cx="2491586" cy="2355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Ellipse 10"/>
            <p:cNvSpPr/>
            <p:nvPr/>
          </p:nvSpPr>
          <p:spPr bwMode="auto">
            <a:xfrm>
              <a:off x="3193871" y="1748970"/>
              <a:ext cx="609600" cy="609600"/>
            </a:xfrm>
            <a:prstGeom prst="ellipse">
              <a:avLst/>
            </a:prstGeom>
            <a:solidFill>
              <a:srgbClr val="FFCC00"/>
            </a:solidFill>
            <a:ln w="9525" cap="flat" cmpd="sng" algn="ctr">
              <a:solidFill>
                <a:srgbClr val="B0B3C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fr-FR" sz="1600" b="1" i="0" u="none" strike="noStrike" kern="0" cap="none" spc="0" normalizeH="0" baseline="0" noProof="0" dirty="0" smtClean="0">
                <a:ln w="1905"/>
                <a:gradFill>
                  <a:gsLst>
                    <a:gs pos="0">
                      <a:srgbClr val="191950">
                        <a:shade val="20000"/>
                        <a:satMod val="200000"/>
                      </a:srgbClr>
                    </a:gs>
                    <a:gs pos="78000">
                      <a:srgbClr val="191950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191950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76" name="Forme libre 11"/>
            <p:cNvSpPr/>
            <p:nvPr/>
          </p:nvSpPr>
          <p:spPr bwMode="auto">
            <a:xfrm>
              <a:off x="2777992" y="2258613"/>
              <a:ext cx="347299" cy="298613"/>
            </a:xfrm>
            <a:custGeom>
              <a:avLst/>
              <a:gdLst>
                <a:gd name="connsiteX0" fmla="*/ 694598 w 694598"/>
                <a:gd name="connsiteY0" fmla="*/ 0 h 504353"/>
                <a:gd name="connsiteX1" fmla="*/ 488858 w 694598"/>
                <a:gd name="connsiteY1" fmla="*/ 190500 h 504353"/>
                <a:gd name="connsiteX2" fmla="*/ 100238 w 694598"/>
                <a:gd name="connsiteY2" fmla="*/ 342900 h 504353"/>
                <a:gd name="connsiteX3" fmla="*/ 8798 w 694598"/>
                <a:gd name="connsiteY3" fmla="*/ 487680 h 504353"/>
                <a:gd name="connsiteX4" fmla="*/ 8798 w 694598"/>
                <a:gd name="connsiteY4" fmla="*/ 495300 h 50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98" h="504353">
                  <a:moveTo>
                    <a:pt x="694598" y="0"/>
                  </a:moveTo>
                  <a:cubicBezTo>
                    <a:pt x="641258" y="66675"/>
                    <a:pt x="587918" y="133350"/>
                    <a:pt x="488858" y="190500"/>
                  </a:cubicBezTo>
                  <a:cubicBezTo>
                    <a:pt x="389798" y="247650"/>
                    <a:pt x="180248" y="293370"/>
                    <a:pt x="100238" y="342900"/>
                  </a:cubicBezTo>
                  <a:cubicBezTo>
                    <a:pt x="20228" y="392430"/>
                    <a:pt x="24038" y="462280"/>
                    <a:pt x="8798" y="487680"/>
                  </a:cubicBezTo>
                  <a:cubicBezTo>
                    <a:pt x="-6442" y="513080"/>
                    <a:pt x="1178" y="504190"/>
                    <a:pt x="8798" y="495300"/>
                  </a:cubicBezTo>
                </a:path>
              </a:pathLst>
            </a:custGeom>
            <a:noFill/>
            <a:ln w="38100" cap="flat" cmpd="sng" algn="ctr">
              <a:solidFill>
                <a:srgbClr val="FFCC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lvl="0" indent="-2651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77" name="Forme libre 12"/>
            <p:cNvSpPr/>
            <p:nvPr/>
          </p:nvSpPr>
          <p:spPr bwMode="auto">
            <a:xfrm>
              <a:off x="2846572" y="2395773"/>
              <a:ext cx="347299" cy="298613"/>
            </a:xfrm>
            <a:custGeom>
              <a:avLst/>
              <a:gdLst>
                <a:gd name="connsiteX0" fmla="*/ 694598 w 694598"/>
                <a:gd name="connsiteY0" fmla="*/ 0 h 504353"/>
                <a:gd name="connsiteX1" fmla="*/ 488858 w 694598"/>
                <a:gd name="connsiteY1" fmla="*/ 190500 h 504353"/>
                <a:gd name="connsiteX2" fmla="*/ 100238 w 694598"/>
                <a:gd name="connsiteY2" fmla="*/ 342900 h 504353"/>
                <a:gd name="connsiteX3" fmla="*/ 8798 w 694598"/>
                <a:gd name="connsiteY3" fmla="*/ 487680 h 504353"/>
                <a:gd name="connsiteX4" fmla="*/ 8798 w 694598"/>
                <a:gd name="connsiteY4" fmla="*/ 495300 h 50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98" h="504353">
                  <a:moveTo>
                    <a:pt x="694598" y="0"/>
                  </a:moveTo>
                  <a:cubicBezTo>
                    <a:pt x="641258" y="66675"/>
                    <a:pt x="587918" y="133350"/>
                    <a:pt x="488858" y="190500"/>
                  </a:cubicBezTo>
                  <a:cubicBezTo>
                    <a:pt x="389798" y="247650"/>
                    <a:pt x="180248" y="293370"/>
                    <a:pt x="100238" y="342900"/>
                  </a:cubicBezTo>
                  <a:cubicBezTo>
                    <a:pt x="20228" y="392430"/>
                    <a:pt x="24038" y="462280"/>
                    <a:pt x="8798" y="487680"/>
                  </a:cubicBezTo>
                  <a:cubicBezTo>
                    <a:pt x="-6442" y="513080"/>
                    <a:pt x="1178" y="504190"/>
                    <a:pt x="8798" y="495300"/>
                  </a:cubicBezTo>
                </a:path>
              </a:pathLst>
            </a:custGeom>
            <a:noFill/>
            <a:ln w="38100" cap="flat" cmpd="sng" algn="ctr">
              <a:solidFill>
                <a:srgbClr val="FFCC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lvl="0" indent="-2651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78" name="Bouée 13"/>
            <p:cNvSpPr/>
            <p:nvPr/>
          </p:nvSpPr>
          <p:spPr bwMode="auto">
            <a:xfrm>
              <a:off x="1515349" y="2419867"/>
              <a:ext cx="701040" cy="701040"/>
            </a:xfrm>
            <a:prstGeom prst="donut">
              <a:avLst>
                <a:gd name="adj" fmla="val 11941"/>
              </a:avLst>
            </a:prstGeom>
            <a:solidFill>
              <a:srgbClr val="C00000"/>
            </a:solidFill>
            <a:ln w="9525" cap="flat" cmpd="sng" algn="ctr">
              <a:solidFill>
                <a:srgbClr val="B0B3C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fr-FR" sz="1600" b="1" i="0" u="none" strike="noStrike" kern="0" cap="none" spc="0" normalizeH="0" baseline="0" noProof="0" dirty="0" smtClean="0">
                <a:ln w="1905"/>
                <a:gradFill>
                  <a:gsLst>
                    <a:gs pos="0">
                      <a:srgbClr val="191950">
                        <a:shade val="20000"/>
                        <a:satMod val="200000"/>
                      </a:srgbClr>
                    </a:gs>
                    <a:gs pos="78000">
                      <a:srgbClr val="191950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191950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79" name="Bouée 14"/>
            <p:cNvSpPr/>
            <p:nvPr/>
          </p:nvSpPr>
          <p:spPr bwMode="auto">
            <a:xfrm>
              <a:off x="1667749" y="2572267"/>
              <a:ext cx="403317" cy="403317"/>
            </a:xfrm>
            <a:prstGeom prst="donut">
              <a:avLst>
                <a:gd name="adj" fmla="val 11941"/>
              </a:avLst>
            </a:prstGeom>
            <a:solidFill>
              <a:srgbClr val="C00000"/>
            </a:solidFill>
            <a:ln w="9525" cap="flat" cmpd="sng" algn="ctr">
              <a:solidFill>
                <a:srgbClr val="B0B3C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fr-FR" sz="1600" b="1" i="0" u="none" strike="noStrike" kern="0" cap="none" spc="0" normalizeH="0" baseline="0" noProof="0" dirty="0" smtClean="0">
                <a:ln w="1905"/>
                <a:gradFill>
                  <a:gsLst>
                    <a:gs pos="0">
                      <a:srgbClr val="191950">
                        <a:shade val="20000"/>
                        <a:satMod val="200000"/>
                      </a:srgbClr>
                    </a:gs>
                    <a:gs pos="78000">
                      <a:srgbClr val="191950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191950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80" name="Forme libre 15"/>
            <p:cNvSpPr/>
            <p:nvPr/>
          </p:nvSpPr>
          <p:spPr bwMode="auto">
            <a:xfrm rot="2281731">
              <a:off x="1372179" y="2568858"/>
              <a:ext cx="347299" cy="298613"/>
            </a:xfrm>
            <a:custGeom>
              <a:avLst/>
              <a:gdLst>
                <a:gd name="connsiteX0" fmla="*/ 694598 w 694598"/>
                <a:gd name="connsiteY0" fmla="*/ 0 h 504353"/>
                <a:gd name="connsiteX1" fmla="*/ 488858 w 694598"/>
                <a:gd name="connsiteY1" fmla="*/ 190500 h 504353"/>
                <a:gd name="connsiteX2" fmla="*/ 100238 w 694598"/>
                <a:gd name="connsiteY2" fmla="*/ 342900 h 504353"/>
                <a:gd name="connsiteX3" fmla="*/ 8798 w 694598"/>
                <a:gd name="connsiteY3" fmla="*/ 487680 h 504353"/>
                <a:gd name="connsiteX4" fmla="*/ 8798 w 694598"/>
                <a:gd name="connsiteY4" fmla="*/ 495300 h 50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98" h="504353">
                  <a:moveTo>
                    <a:pt x="694598" y="0"/>
                  </a:moveTo>
                  <a:cubicBezTo>
                    <a:pt x="641258" y="66675"/>
                    <a:pt x="587918" y="133350"/>
                    <a:pt x="488858" y="190500"/>
                  </a:cubicBezTo>
                  <a:cubicBezTo>
                    <a:pt x="389798" y="247650"/>
                    <a:pt x="180248" y="293370"/>
                    <a:pt x="100238" y="342900"/>
                  </a:cubicBezTo>
                  <a:cubicBezTo>
                    <a:pt x="20228" y="392430"/>
                    <a:pt x="24038" y="462280"/>
                    <a:pt x="8798" y="487680"/>
                  </a:cubicBezTo>
                  <a:cubicBezTo>
                    <a:pt x="-6442" y="513080"/>
                    <a:pt x="1178" y="504190"/>
                    <a:pt x="8798" y="495300"/>
                  </a:cubicBez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lvl="0" indent="-2651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81" name="Forme libre 16"/>
            <p:cNvSpPr/>
            <p:nvPr/>
          </p:nvSpPr>
          <p:spPr bwMode="auto">
            <a:xfrm rot="17014855">
              <a:off x="1796567" y="2931612"/>
              <a:ext cx="347299" cy="298613"/>
            </a:xfrm>
            <a:custGeom>
              <a:avLst/>
              <a:gdLst>
                <a:gd name="connsiteX0" fmla="*/ 694598 w 694598"/>
                <a:gd name="connsiteY0" fmla="*/ 0 h 504353"/>
                <a:gd name="connsiteX1" fmla="*/ 488858 w 694598"/>
                <a:gd name="connsiteY1" fmla="*/ 190500 h 504353"/>
                <a:gd name="connsiteX2" fmla="*/ 100238 w 694598"/>
                <a:gd name="connsiteY2" fmla="*/ 342900 h 504353"/>
                <a:gd name="connsiteX3" fmla="*/ 8798 w 694598"/>
                <a:gd name="connsiteY3" fmla="*/ 487680 h 504353"/>
                <a:gd name="connsiteX4" fmla="*/ 8798 w 694598"/>
                <a:gd name="connsiteY4" fmla="*/ 495300 h 50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98" h="504353">
                  <a:moveTo>
                    <a:pt x="694598" y="0"/>
                  </a:moveTo>
                  <a:cubicBezTo>
                    <a:pt x="641258" y="66675"/>
                    <a:pt x="587918" y="133350"/>
                    <a:pt x="488858" y="190500"/>
                  </a:cubicBezTo>
                  <a:cubicBezTo>
                    <a:pt x="389798" y="247650"/>
                    <a:pt x="180248" y="293370"/>
                    <a:pt x="100238" y="342900"/>
                  </a:cubicBezTo>
                  <a:cubicBezTo>
                    <a:pt x="20228" y="392430"/>
                    <a:pt x="24038" y="462280"/>
                    <a:pt x="8798" y="487680"/>
                  </a:cubicBezTo>
                  <a:cubicBezTo>
                    <a:pt x="-6442" y="513080"/>
                    <a:pt x="1178" y="504190"/>
                    <a:pt x="8798" y="495300"/>
                  </a:cubicBez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lvl="0" indent="-2651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82" name="Forme libre 17"/>
            <p:cNvSpPr/>
            <p:nvPr/>
          </p:nvSpPr>
          <p:spPr bwMode="auto">
            <a:xfrm rot="10089512">
              <a:off x="1825676" y="2314891"/>
              <a:ext cx="347299" cy="298613"/>
            </a:xfrm>
            <a:custGeom>
              <a:avLst/>
              <a:gdLst>
                <a:gd name="connsiteX0" fmla="*/ 694598 w 694598"/>
                <a:gd name="connsiteY0" fmla="*/ 0 h 504353"/>
                <a:gd name="connsiteX1" fmla="*/ 488858 w 694598"/>
                <a:gd name="connsiteY1" fmla="*/ 190500 h 504353"/>
                <a:gd name="connsiteX2" fmla="*/ 100238 w 694598"/>
                <a:gd name="connsiteY2" fmla="*/ 342900 h 504353"/>
                <a:gd name="connsiteX3" fmla="*/ 8798 w 694598"/>
                <a:gd name="connsiteY3" fmla="*/ 487680 h 504353"/>
                <a:gd name="connsiteX4" fmla="*/ 8798 w 694598"/>
                <a:gd name="connsiteY4" fmla="*/ 495300 h 50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98" h="504353">
                  <a:moveTo>
                    <a:pt x="694598" y="0"/>
                  </a:moveTo>
                  <a:cubicBezTo>
                    <a:pt x="641258" y="66675"/>
                    <a:pt x="587918" y="133350"/>
                    <a:pt x="488858" y="190500"/>
                  </a:cubicBezTo>
                  <a:cubicBezTo>
                    <a:pt x="389798" y="247650"/>
                    <a:pt x="180248" y="293370"/>
                    <a:pt x="100238" y="342900"/>
                  </a:cubicBezTo>
                  <a:cubicBezTo>
                    <a:pt x="20228" y="392430"/>
                    <a:pt x="24038" y="462280"/>
                    <a:pt x="8798" y="487680"/>
                  </a:cubicBezTo>
                  <a:cubicBezTo>
                    <a:pt x="-6442" y="513080"/>
                    <a:pt x="1178" y="504190"/>
                    <a:pt x="8798" y="495300"/>
                  </a:cubicBez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lvl="0" indent="-2651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83" name="Forme libre 18"/>
            <p:cNvSpPr/>
            <p:nvPr/>
          </p:nvSpPr>
          <p:spPr bwMode="auto">
            <a:xfrm rot="2281731">
              <a:off x="1364559" y="2698398"/>
              <a:ext cx="347299" cy="298613"/>
            </a:xfrm>
            <a:custGeom>
              <a:avLst/>
              <a:gdLst>
                <a:gd name="connsiteX0" fmla="*/ 694598 w 694598"/>
                <a:gd name="connsiteY0" fmla="*/ 0 h 504353"/>
                <a:gd name="connsiteX1" fmla="*/ 488858 w 694598"/>
                <a:gd name="connsiteY1" fmla="*/ 190500 h 504353"/>
                <a:gd name="connsiteX2" fmla="*/ 100238 w 694598"/>
                <a:gd name="connsiteY2" fmla="*/ 342900 h 504353"/>
                <a:gd name="connsiteX3" fmla="*/ 8798 w 694598"/>
                <a:gd name="connsiteY3" fmla="*/ 487680 h 504353"/>
                <a:gd name="connsiteX4" fmla="*/ 8798 w 694598"/>
                <a:gd name="connsiteY4" fmla="*/ 495300 h 50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98" h="504353">
                  <a:moveTo>
                    <a:pt x="694598" y="0"/>
                  </a:moveTo>
                  <a:cubicBezTo>
                    <a:pt x="641258" y="66675"/>
                    <a:pt x="587918" y="133350"/>
                    <a:pt x="488858" y="190500"/>
                  </a:cubicBezTo>
                  <a:cubicBezTo>
                    <a:pt x="389798" y="247650"/>
                    <a:pt x="180248" y="293370"/>
                    <a:pt x="100238" y="342900"/>
                  </a:cubicBezTo>
                  <a:cubicBezTo>
                    <a:pt x="20228" y="392430"/>
                    <a:pt x="24038" y="462280"/>
                    <a:pt x="8798" y="487680"/>
                  </a:cubicBezTo>
                  <a:cubicBezTo>
                    <a:pt x="-6442" y="513080"/>
                    <a:pt x="1178" y="504190"/>
                    <a:pt x="8798" y="495300"/>
                  </a:cubicBez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lvl="0" indent="-2651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84" name="Forme libre 19"/>
            <p:cNvSpPr/>
            <p:nvPr/>
          </p:nvSpPr>
          <p:spPr bwMode="auto">
            <a:xfrm rot="10089512">
              <a:off x="1935218" y="2383956"/>
              <a:ext cx="347299" cy="298613"/>
            </a:xfrm>
            <a:custGeom>
              <a:avLst/>
              <a:gdLst>
                <a:gd name="connsiteX0" fmla="*/ 694598 w 694598"/>
                <a:gd name="connsiteY0" fmla="*/ 0 h 504353"/>
                <a:gd name="connsiteX1" fmla="*/ 488858 w 694598"/>
                <a:gd name="connsiteY1" fmla="*/ 190500 h 504353"/>
                <a:gd name="connsiteX2" fmla="*/ 100238 w 694598"/>
                <a:gd name="connsiteY2" fmla="*/ 342900 h 504353"/>
                <a:gd name="connsiteX3" fmla="*/ 8798 w 694598"/>
                <a:gd name="connsiteY3" fmla="*/ 487680 h 504353"/>
                <a:gd name="connsiteX4" fmla="*/ 8798 w 694598"/>
                <a:gd name="connsiteY4" fmla="*/ 495300 h 50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98" h="504353">
                  <a:moveTo>
                    <a:pt x="694598" y="0"/>
                  </a:moveTo>
                  <a:cubicBezTo>
                    <a:pt x="641258" y="66675"/>
                    <a:pt x="587918" y="133350"/>
                    <a:pt x="488858" y="190500"/>
                  </a:cubicBezTo>
                  <a:cubicBezTo>
                    <a:pt x="389798" y="247650"/>
                    <a:pt x="180248" y="293370"/>
                    <a:pt x="100238" y="342900"/>
                  </a:cubicBezTo>
                  <a:cubicBezTo>
                    <a:pt x="20228" y="392430"/>
                    <a:pt x="24038" y="462280"/>
                    <a:pt x="8798" y="487680"/>
                  </a:cubicBezTo>
                  <a:cubicBezTo>
                    <a:pt x="-6442" y="513080"/>
                    <a:pt x="1178" y="504190"/>
                    <a:pt x="8798" y="495300"/>
                  </a:cubicBez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lvl="0" indent="-2651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85" name="Forme libre 20"/>
            <p:cNvSpPr/>
            <p:nvPr/>
          </p:nvSpPr>
          <p:spPr bwMode="auto">
            <a:xfrm rot="17014855">
              <a:off x="1898963" y="2868253"/>
              <a:ext cx="347299" cy="298613"/>
            </a:xfrm>
            <a:custGeom>
              <a:avLst/>
              <a:gdLst>
                <a:gd name="connsiteX0" fmla="*/ 694598 w 694598"/>
                <a:gd name="connsiteY0" fmla="*/ 0 h 504353"/>
                <a:gd name="connsiteX1" fmla="*/ 488858 w 694598"/>
                <a:gd name="connsiteY1" fmla="*/ 190500 h 504353"/>
                <a:gd name="connsiteX2" fmla="*/ 100238 w 694598"/>
                <a:gd name="connsiteY2" fmla="*/ 342900 h 504353"/>
                <a:gd name="connsiteX3" fmla="*/ 8798 w 694598"/>
                <a:gd name="connsiteY3" fmla="*/ 487680 h 504353"/>
                <a:gd name="connsiteX4" fmla="*/ 8798 w 694598"/>
                <a:gd name="connsiteY4" fmla="*/ 495300 h 50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98" h="504353">
                  <a:moveTo>
                    <a:pt x="694598" y="0"/>
                  </a:moveTo>
                  <a:cubicBezTo>
                    <a:pt x="641258" y="66675"/>
                    <a:pt x="587918" y="133350"/>
                    <a:pt x="488858" y="190500"/>
                  </a:cubicBezTo>
                  <a:cubicBezTo>
                    <a:pt x="389798" y="247650"/>
                    <a:pt x="180248" y="293370"/>
                    <a:pt x="100238" y="342900"/>
                  </a:cubicBezTo>
                  <a:cubicBezTo>
                    <a:pt x="20228" y="392430"/>
                    <a:pt x="24038" y="462280"/>
                    <a:pt x="8798" y="487680"/>
                  </a:cubicBezTo>
                  <a:cubicBezTo>
                    <a:pt x="-6442" y="513080"/>
                    <a:pt x="1178" y="504190"/>
                    <a:pt x="8798" y="495300"/>
                  </a:cubicBez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lvl="0" indent="-2651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86" name="Forme libre 21"/>
            <p:cNvSpPr/>
            <p:nvPr/>
          </p:nvSpPr>
          <p:spPr bwMode="auto">
            <a:xfrm>
              <a:off x="759611" y="1592485"/>
              <a:ext cx="347299" cy="298613"/>
            </a:xfrm>
            <a:custGeom>
              <a:avLst/>
              <a:gdLst>
                <a:gd name="connsiteX0" fmla="*/ 694598 w 694598"/>
                <a:gd name="connsiteY0" fmla="*/ 0 h 504353"/>
                <a:gd name="connsiteX1" fmla="*/ 488858 w 694598"/>
                <a:gd name="connsiteY1" fmla="*/ 190500 h 504353"/>
                <a:gd name="connsiteX2" fmla="*/ 100238 w 694598"/>
                <a:gd name="connsiteY2" fmla="*/ 342900 h 504353"/>
                <a:gd name="connsiteX3" fmla="*/ 8798 w 694598"/>
                <a:gd name="connsiteY3" fmla="*/ 487680 h 504353"/>
                <a:gd name="connsiteX4" fmla="*/ 8798 w 694598"/>
                <a:gd name="connsiteY4" fmla="*/ 495300 h 50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98" h="504353">
                  <a:moveTo>
                    <a:pt x="694598" y="0"/>
                  </a:moveTo>
                  <a:cubicBezTo>
                    <a:pt x="641258" y="66675"/>
                    <a:pt x="587918" y="133350"/>
                    <a:pt x="488858" y="190500"/>
                  </a:cubicBezTo>
                  <a:cubicBezTo>
                    <a:pt x="389798" y="247650"/>
                    <a:pt x="180248" y="293370"/>
                    <a:pt x="100238" y="342900"/>
                  </a:cubicBezTo>
                  <a:cubicBezTo>
                    <a:pt x="20228" y="392430"/>
                    <a:pt x="24038" y="462280"/>
                    <a:pt x="8798" y="487680"/>
                  </a:cubicBezTo>
                  <a:cubicBezTo>
                    <a:pt x="-6442" y="513080"/>
                    <a:pt x="1178" y="504190"/>
                    <a:pt x="8798" y="495300"/>
                  </a:cubicBezTo>
                </a:path>
              </a:pathLst>
            </a:custGeom>
            <a:noFill/>
            <a:ln w="38100" cap="flat" cmpd="sng" algn="ctr">
              <a:solidFill>
                <a:srgbClr val="0066FF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lvl="0" indent="-2651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87" name="Forme libre 22"/>
            <p:cNvSpPr/>
            <p:nvPr/>
          </p:nvSpPr>
          <p:spPr bwMode="auto">
            <a:xfrm>
              <a:off x="828191" y="1729645"/>
              <a:ext cx="347299" cy="298613"/>
            </a:xfrm>
            <a:custGeom>
              <a:avLst/>
              <a:gdLst>
                <a:gd name="connsiteX0" fmla="*/ 694598 w 694598"/>
                <a:gd name="connsiteY0" fmla="*/ 0 h 504353"/>
                <a:gd name="connsiteX1" fmla="*/ 488858 w 694598"/>
                <a:gd name="connsiteY1" fmla="*/ 190500 h 504353"/>
                <a:gd name="connsiteX2" fmla="*/ 100238 w 694598"/>
                <a:gd name="connsiteY2" fmla="*/ 342900 h 504353"/>
                <a:gd name="connsiteX3" fmla="*/ 8798 w 694598"/>
                <a:gd name="connsiteY3" fmla="*/ 487680 h 504353"/>
                <a:gd name="connsiteX4" fmla="*/ 8798 w 694598"/>
                <a:gd name="connsiteY4" fmla="*/ 495300 h 50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98" h="504353">
                  <a:moveTo>
                    <a:pt x="694598" y="0"/>
                  </a:moveTo>
                  <a:cubicBezTo>
                    <a:pt x="641258" y="66675"/>
                    <a:pt x="587918" y="133350"/>
                    <a:pt x="488858" y="190500"/>
                  </a:cubicBezTo>
                  <a:cubicBezTo>
                    <a:pt x="389798" y="247650"/>
                    <a:pt x="180248" y="293370"/>
                    <a:pt x="100238" y="342900"/>
                  </a:cubicBezTo>
                  <a:cubicBezTo>
                    <a:pt x="20228" y="392430"/>
                    <a:pt x="24038" y="462280"/>
                    <a:pt x="8798" y="487680"/>
                  </a:cubicBezTo>
                  <a:cubicBezTo>
                    <a:pt x="-6442" y="513080"/>
                    <a:pt x="1178" y="504190"/>
                    <a:pt x="8798" y="495300"/>
                  </a:cubicBezTo>
                </a:path>
              </a:pathLst>
            </a:custGeom>
            <a:noFill/>
            <a:ln w="38100" cap="flat" cmpd="sng" algn="ctr">
              <a:solidFill>
                <a:srgbClr val="0066FF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lvl="0" indent="-2651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4152A5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</p:grpSp>
      <p:sp>
        <p:nvSpPr>
          <p:cNvPr id="88" name="Rectangle à coins arrondis 7"/>
          <p:cNvSpPr/>
          <p:nvPr/>
        </p:nvSpPr>
        <p:spPr bwMode="auto">
          <a:xfrm>
            <a:off x="3465679" y="5390831"/>
            <a:ext cx="1989172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Heat Loads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Rectangle à coins arrondis 8"/>
          <p:cNvSpPr/>
          <p:nvPr/>
        </p:nvSpPr>
        <p:spPr bwMode="auto">
          <a:xfrm>
            <a:off x="7287886" y="5390831"/>
            <a:ext cx="1989172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Flow Schedule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Rectangle avec flèche vers la droite 30"/>
          <p:cNvSpPr/>
          <p:nvPr/>
        </p:nvSpPr>
        <p:spPr bwMode="auto">
          <a:xfrm rot="5400000">
            <a:off x="1913377" y="1202915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Arial"/>
              </a:rPr>
              <a:t>Architecture Definition</a:t>
            </a:r>
          </a:p>
        </p:txBody>
      </p:sp>
      <p:sp>
        <p:nvSpPr>
          <p:cNvPr id="91" name="Rectangle avec flèche vers la droite 31"/>
          <p:cNvSpPr/>
          <p:nvPr/>
        </p:nvSpPr>
        <p:spPr bwMode="auto">
          <a:xfrm rot="5400000">
            <a:off x="1913376" y="215659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Performance Assessment</a:t>
            </a:r>
          </a:p>
        </p:txBody>
      </p:sp>
      <p:sp>
        <p:nvSpPr>
          <p:cNvPr id="92" name="Rectangle avec flèche vers la droite 32"/>
          <p:cNvSpPr/>
          <p:nvPr/>
        </p:nvSpPr>
        <p:spPr bwMode="auto">
          <a:xfrm rot="5400000">
            <a:off x="1913375" y="311028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Control Design</a:t>
            </a:r>
          </a:p>
        </p:txBody>
      </p:sp>
      <p:sp>
        <p:nvSpPr>
          <p:cNvPr id="93" name="Rectangle avec flèche vers la droite 33"/>
          <p:cNvSpPr/>
          <p:nvPr/>
        </p:nvSpPr>
        <p:spPr bwMode="auto">
          <a:xfrm rot="5400000">
            <a:off x="1913374" y="4063964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Computer Verification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1847531" y="5083494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 smtClean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  <a:endParaRPr lang="en-US" sz="1100" b="1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95" name="Rectangle à coins arrondis 37"/>
          <p:cNvSpPr/>
          <p:nvPr/>
        </p:nvSpPr>
        <p:spPr>
          <a:xfrm>
            <a:off x="3111823" y="1268760"/>
            <a:ext cx="7044613" cy="871673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solidFill>
                  <a:prstClr val="black"/>
                </a:solidFill>
                <a:latin typeface="Calibri"/>
                <a:cs typeface="Arial"/>
              </a:rPr>
              <a:t>Define Cooling/Heating Requirements (Flow Schedule)</a:t>
            </a:r>
          </a:p>
        </p:txBody>
      </p:sp>
      <p:sp>
        <p:nvSpPr>
          <p:cNvPr id="96" name="Flèche vers le bas 43"/>
          <p:cNvSpPr/>
          <p:nvPr/>
        </p:nvSpPr>
        <p:spPr>
          <a:xfrm rot="16200000">
            <a:off x="6071929" y="4473840"/>
            <a:ext cx="610206" cy="1082795"/>
          </a:xfrm>
          <a:prstGeom prst="down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kern="0" smtClean="0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97" name="Rectangle à coins arrondis 44"/>
          <p:cNvSpPr/>
          <p:nvPr/>
        </p:nvSpPr>
        <p:spPr>
          <a:xfrm>
            <a:off x="3111822" y="2222444"/>
            <a:ext cx="7044613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Arial"/>
              </a:rPr>
              <a:t>Main Inputs : Customer &amp; Regulation Requirements</a:t>
            </a:r>
            <a:endParaRPr lang="en-US" sz="1400" b="1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49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9747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and Cabin Pressurization Systems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Air Systems</a:t>
            </a:r>
            <a:endParaRPr lang="en-US" dirty="0"/>
          </a:p>
        </p:txBody>
      </p:sp>
      <p:pic>
        <p:nvPicPr>
          <p:cNvPr id="8" name="Picture 5" descr="D:\BY1_23sep2006\IMAGES_CAO\aircraft_al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492896"/>
            <a:ext cx="6177597" cy="352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Diagramme 7"/>
          <p:cNvGraphicFramePr/>
          <p:nvPr>
            <p:extLst>
              <p:ext uri="{D42A27DB-BD31-4B8C-83A1-F6EECF244321}">
                <p14:modId xmlns:p14="http://schemas.microsoft.com/office/powerpoint/2010/main" val="2473841605"/>
              </p:ext>
            </p:extLst>
          </p:nvPr>
        </p:nvGraphicFramePr>
        <p:xfrm>
          <a:off x="407368" y="1340768"/>
          <a:ext cx="7312387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Speech bubble"/>
          <p:cNvSpPr/>
          <p:nvPr>
            <p:custDataLst>
              <p:tags r:id="rId1"/>
            </p:custDataLst>
          </p:nvPr>
        </p:nvSpPr>
        <p:spPr bwMode="auto">
          <a:xfrm>
            <a:off x="10029916" y="4581128"/>
            <a:ext cx="1690100" cy="570695"/>
          </a:xfrm>
          <a:prstGeom prst="accentBorderCallout1">
            <a:avLst>
              <a:gd name="adj1" fmla="val 30872"/>
              <a:gd name="adj2" fmla="val -8176"/>
              <a:gd name="adj3" fmla="val 16631"/>
              <a:gd name="adj4" fmla="val -66102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Air Conditionning Packs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1" name="Speech bubble"/>
          <p:cNvSpPr/>
          <p:nvPr>
            <p:custDataLst>
              <p:tags r:id="rId2"/>
            </p:custDataLst>
          </p:nvPr>
        </p:nvSpPr>
        <p:spPr bwMode="auto">
          <a:xfrm>
            <a:off x="7076686" y="2708920"/>
            <a:ext cx="1690100" cy="570695"/>
          </a:xfrm>
          <a:prstGeom prst="accentBorderCallout1">
            <a:avLst>
              <a:gd name="adj1" fmla="val 45559"/>
              <a:gd name="adj2" fmla="val 104539"/>
              <a:gd name="adj3" fmla="val 126119"/>
              <a:gd name="adj4" fmla="val 140392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Passengers Air Distribution Ducts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09736" y="1455720"/>
            <a:ext cx="3240360" cy="777470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i="1" dirty="0" smtClean="0">
                <a:solidFill>
                  <a:srgbClr val="3A3838"/>
                </a:solidFill>
                <a:latin typeface="Arial" panose="020B0604020202020204" pitchFamily="34" charset="0"/>
              </a:rPr>
              <a:t>Acronym</a:t>
            </a: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DS      : Distribution System</a:t>
            </a:r>
          </a:p>
          <a:p>
            <a: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CPCS : Cabin Pressurization Control System</a:t>
            </a:r>
            <a:endParaRPr lang="en-US" sz="1200" u="none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13" name="Speech bubble"/>
          <p:cNvSpPr/>
          <p:nvPr>
            <p:custDataLst>
              <p:tags r:id="rId3"/>
            </p:custDataLst>
          </p:nvPr>
        </p:nvSpPr>
        <p:spPr bwMode="auto">
          <a:xfrm>
            <a:off x="8904312" y="5442874"/>
            <a:ext cx="1690100" cy="386029"/>
          </a:xfrm>
          <a:prstGeom prst="accentBorderCallout1">
            <a:avLst>
              <a:gd name="adj1" fmla="val 40742"/>
              <a:gd name="adj2" fmla="val -4119"/>
              <a:gd name="adj3" fmla="val -190514"/>
              <a:gd name="adj4" fmla="val -36797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Recirculation Fans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4" name="Speech bubble"/>
          <p:cNvSpPr/>
          <p:nvPr>
            <p:custDataLst>
              <p:tags r:id="rId4"/>
            </p:custDataLst>
          </p:nvPr>
        </p:nvSpPr>
        <p:spPr bwMode="auto">
          <a:xfrm>
            <a:off x="6972396" y="5731068"/>
            <a:ext cx="1690100" cy="570695"/>
          </a:xfrm>
          <a:prstGeom prst="accentBorderCallout1">
            <a:avLst>
              <a:gd name="adj1" fmla="val 21525"/>
              <a:gd name="adj2" fmla="val -5922"/>
              <a:gd name="adj3" fmla="val -12743"/>
              <a:gd name="adj4" fmla="val -24173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Pilots Air Distribution Ducts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5795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System Simulation at Liebherr</a:t>
            </a:r>
            <a:endParaRPr lang="en-US" altLang="fr-FR" dirty="0"/>
          </a:p>
        </p:txBody>
      </p:sp>
      <p:pic>
        <p:nvPicPr>
          <p:cNvPr id="33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775409" y="3827848"/>
            <a:ext cx="2569063" cy="136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Imag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775411" y="1717465"/>
            <a:ext cx="2554715" cy="1358857"/>
          </a:xfrm>
          <a:prstGeom prst="rect">
            <a:avLst/>
          </a:prstGeom>
        </p:spPr>
      </p:pic>
      <p:sp>
        <p:nvSpPr>
          <p:cNvPr id="35" name="Rectangle à coins arrondis 10"/>
          <p:cNvSpPr/>
          <p:nvPr/>
        </p:nvSpPr>
        <p:spPr bwMode="auto">
          <a:xfrm>
            <a:off x="3086162" y="4866320"/>
            <a:ext cx="2361307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 charset="0"/>
              </a:rPr>
              <a:t>Recirculation</a:t>
            </a:r>
            <a:endParaRPr lang="en-US" b="1" kern="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36" name="Rectangle à coins arrondis 11"/>
          <p:cNvSpPr/>
          <p:nvPr/>
        </p:nvSpPr>
        <p:spPr bwMode="auto">
          <a:xfrm>
            <a:off x="7968818" y="3348606"/>
            <a:ext cx="2361307" cy="411036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Mass Flow Rates</a:t>
            </a:r>
          </a:p>
        </p:txBody>
      </p:sp>
      <p:sp>
        <p:nvSpPr>
          <p:cNvPr id="37" name="Rectangle à coins arrondis 12"/>
          <p:cNvSpPr/>
          <p:nvPr/>
        </p:nvSpPr>
        <p:spPr bwMode="auto">
          <a:xfrm>
            <a:off x="7968819" y="1257105"/>
            <a:ext cx="2361307" cy="411036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Heat Loads</a:t>
            </a:r>
          </a:p>
        </p:txBody>
      </p:sp>
      <p:sp>
        <p:nvSpPr>
          <p:cNvPr id="38" name="Rectangle avec flèche vers la droite 13"/>
          <p:cNvSpPr/>
          <p:nvPr/>
        </p:nvSpPr>
        <p:spPr bwMode="auto">
          <a:xfrm rot="5400000">
            <a:off x="1915696" y="1191259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Architecture Definition</a:t>
            </a:r>
          </a:p>
        </p:txBody>
      </p:sp>
      <p:sp>
        <p:nvSpPr>
          <p:cNvPr id="39" name="Rectangle avec flèche vers la droite 14"/>
          <p:cNvSpPr/>
          <p:nvPr/>
        </p:nvSpPr>
        <p:spPr bwMode="auto">
          <a:xfrm rot="5400000">
            <a:off x="1915695" y="214494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Performance Assessment</a:t>
            </a:r>
          </a:p>
        </p:txBody>
      </p:sp>
      <p:sp>
        <p:nvSpPr>
          <p:cNvPr id="40" name="Rectangle avec flèche vers la droite 15"/>
          <p:cNvSpPr/>
          <p:nvPr/>
        </p:nvSpPr>
        <p:spPr bwMode="auto">
          <a:xfrm rot="5400000">
            <a:off x="1915694" y="309862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Control Design</a:t>
            </a:r>
          </a:p>
        </p:txBody>
      </p:sp>
      <p:sp>
        <p:nvSpPr>
          <p:cNvPr id="41" name="Rectangle avec flèche vers la droite 16"/>
          <p:cNvSpPr/>
          <p:nvPr/>
        </p:nvSpPr>
        <p:spPr bwMode="auto">
          <a:xfrm rot="5400000">
            <a:off x="1915693" y="405230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Computer Verification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1849850" y="5071838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sp>
        <p:nvSpPr>
          <p:cNvPr id="43" name="Rectangle à coins arrondis 18"/>
          <p:cNvSpPr/>
          <p:nvPr/>
        </p:nvSpPr>
        <p:spPr bwMode="auto">
          <a:xfrm>
            <a:off x="3086162" y="5335617"/>
            <a:ext cx="2361307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 charset="0"/>
              </a:rPr>
              <a:t>Moist Air</a:t>
            </a:r>
            <a:endParaRPr lang="en-US" b="1" kern="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44" name="Rectangle à coins arrondis 19"/>
          <p:cNvSpPr/>
          <p:nvPr/>
        </p:nvSpPr>
        <p:spPr bwMode="auto">
          <a:xfrm>
            <a:off x="5533892" y="4866320"/>
            <a:ext cx="2361307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 charset="0"/>
              </a:rPr>
              <a:t>Multi Zones</a:t>
            </a:r>
            <a:endParaRPr lang="en-US" b="1" kern="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637" y="692696"/>
            <a:ext cx="1558262" cy="4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Groupe 21"/>
          <p:cNvGrpSpPr/>
          <p:nvPr/>
        </p:nvGrpSpPr>
        <p:grpSpPr>
          <a:xfrm>
            <a:off x="3086162" y="1257105"/>
            <a:ext cx="4689249" cy="3459479"/>
            <a:chOff x="1604875" y="1386338"/>
            <a:chExt cx="4689249" cy="3459479"/>
          </a:xfrm>
        </p:grpSpPr>
        <p:pic>
          <p:nvPicPr>
            <p:cNvPr id="47" name="Image 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04875" y="1386338"/>
              <a:ext cx="4689249" cy="3459479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 bwMode="auto">
            <a:xfrm>
              <a:off x="2276669" y="2062065"/>
              <a:ext cx="998376" cy="263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SzTx/>
                <a:buNone/>
                <a:tabLst/>
              </a:pPr>
              <a:r>
                <a: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Cooling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4584439" y="2062064"/>
              <a:ext cx="998376" cy="263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SzTx/>
                <a:buNone/>
                <a:tabLst/>
              </a:pPr>
              <a:r>
                <a: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Heating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018803" y="1469291"/>
              <a:ext cx="694785" cy="217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Sz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Water Cont.</a:t>
              </a:r>
            </a:p>
          </p:txBody>
        </p:sp>
      </p:grpSp>
      <p:sp>
        <p:nvSpPr>
          <p:cNvPr id="51" name="Rectangle à coins arrondis 26"/>
          <p:cNvSpPr/>
          <p:nvPr/>
        </p:nvSpPr>
        <p:spPr bwMode="auto">
          <a:xfrm>
            <a:off x="7968817" y="5335617"/>
            <a:ext cx="2361307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fr-FR" b="1" kern="0" dirty="0" smtClean="0">
                <a:solidFill>
                  <a:prstClr val="black"/>
                </a:solidFill>
                <a:latin typeface="Calibri"/>
              </a:rPr>
              <a:t>Sim. Time : &lt;5s</a:t>
            </a:r>
            <a:endParaRPr lang="en-US" b="1" kern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2" name="Groupe 24"/>
          <p:cNvGrpSpPr/>
          <p:nvPr/>
        </p:nvGrpSpPr>
        <p:grpSpPr>
          <a:xfrm>
            <a:off x="7146673" y="1337658"/>
            <a:ext cx="503664" cy="494988"/>
            <a:chOff x="2284645" y="835654"/>
            <a:chExt cx="503664" cy="494988"/>
          </a:xfrm>
        </p:grpSpPr>
        <p:pic>
          <p:nvPicPr>
            <p:cNvPr id="53" name="Imag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54" name="ZoneTexte 27"/>
            <p:cNvSpPr txBox="1"/>
            <p:nvPr/>
          </p:nvSpPr>
          <p:spPr>
            <a:xfrm>
              <a:off x="2284645" y="1115198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FR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5" name="Rectangle à coins arrondis 28"/>
          <p:cNvSpPr/>
          <p:nvPr/>
        </p:nvSpPr>
        <p:spPr bwMode="auto">
          <a:xfrm>
            <a:off x="5533891" y="5335617"/>
            <a:ext cx="2361307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fr-FR" b="1" kern="0" dirty="0" smtClean="0">
                <a:solidFill>
                  <a:prstClr val="black"/>
                </a:solidFill>
                <a:latin typeface="Calibri"/>
              </a:rPr>
              <a:t>Non-</a:t>
            </a:r>
            <a:r>
              <a:rPr lang="fr-FR" b="1" kern="0" dirty="0" err="1" smtClean="0">
                <a:solidFill>
                  <a:prstClr val="black"/>
                </a:solidFill>
                <a:latin typeface="Calibri"/>
              </a:rPr>
              <a:t>Linear</a:t>
            </a:r>
            <a:r>
              <a:rPr lang="fr-FR" b="1" kern="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fr-FR" b="1" kern="0" dirty="0" err="1" smtClean="0">
                <a:solidFill>
                  <a:prstClr val="black"/>
                </a:solidFill>
                <a:latin typeface="Calibri"/>
              </a:rPr>
              <a:t>Solver</a:t>
            </a:r>
            <a:endParaRPr lang="en-US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50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10827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System Simulation at Liebherr</a:t>
            </a:r>
            <a:endParaRPr lang="en-US" altLang="fr-FR" dirty="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64" y="4534718"/>
            <a:ext cx="1931777" cy="134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761" y="2990136"/>
            <a:ext cx="2672875" cy="1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373" y="2909046"/>
            <a:ext cx="2189162" cy="1465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Flèche droite 8"/>
          <p:cNvSpPr/>
          <p:nvPr/>
        </p:nvSpPr>
        <p:spPr bwMode="auto">
          <a:xfrm>
            <a:off x="6295039" y="3391814"/>
            <a:ext cx="1323472" cy="737996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ctangle à coins arrondis 11"/>
          <p:cNvSpPr/>
          <p:nvPr/>
        </p:nvSpPr>
        <p:spPr bwMode="auto">
          <a:xfrm>
            <a:off x="7618511" y="2654250"/>
            <a:ext cx="2623085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 charset="0"/>
              </a:rPr>
              <a:t>Equipment Performance</a:t>
            </a:r>
            <a:endParaRPr lang="en-US" b="1" kern="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75" name="Rectangle avec flèche vers la droite 15"/>
          <p:cNvSpPr/>
          <p:nvPr/>
        </p:nvSpPr>
        <p:spPr bwMode="auto">
          <a:xfrm rot="5400000">
            <a:off x="1913377" y="1202915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Architecture Definition</a:t>
            </a:r>
          </a:p>
        </p:txBody>
      </p:sp>
      <p:sp>
        <p:nvSpPr>
          <p:cNvPr id="76" name="Rectangle avec flèche vers la droite 16"/>
          <p:cNvSpPr/>
          <p:nvPr/>
        </p:nvSpPr>
        <p:spPr bwMode="auto">
          <a:xfrm rot="5400000">
            <a:off x="1913376" y="215659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Performance Assessment</a:t>
            </a:r>
          </a:p>
        </p:txBody>
      </p:sp>
      <p:sp>
        <p:nvSpPr>
          <p:cNvPr id="77" name="Rectangle avec flèche vers la droite 17"/>
          <p:cNvSpPr/>
          <p:nvPr/>
        </p:nvSpPr>
        <p:spPr bwMode="auto">
          <a:xfrm rot="5400000">
            <a:off x="1913375" y="311028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Control Design</a:t>
            </a:r>
          </a:p>
        </p:txBody>
      </p:sp>
      <p:sp>
        <p:nvSpPr>
          <p:cNvPr id="78" name="Rectangle avec flèche vers la droite 18"/>
          <p:cNvSpPr/>
          <p:nvPr/>
        </p:nvSpPr>
        <p:spPr bwMode="auto">
          <a:xfrm rot="5400000">
            <a:off x="1913374" y="4063964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Computer Verification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1847531" y="5083494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sp>
        <p:nvSpPr>
          <p:cNvPr id="80" name="Rectangle à coins arrondis 20"/>
          <p:cNvSpPr/>
          <p:nvPr/>
        </p:nvSpPr>
        <p:spPr>
          <a:xfrm>
            <a:off x="3111823" y="1268760"/>
            <a:ext cx="7044613" cy="871673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>
                <a:solidFill>
                  <a:prstClr val="black"/>
                </a:solidFill>
                <a:latin typeface="Calibri"/>
              </a:rPr>
              <a:t>Define Physical Architecture &amp; Allocate </a:t>
            </a:r>
            <a:r>
              <a:rPr lang="en-US" sz="1800" b="1" kern="0" dirty="0" smtClean="0">
                <a:solidFill>
                  <a:prstClr val="black"/>
                </a:solidFill>
                <a:latin typeface="Calibri"/>
              </a:rPr>
              <a:t>Performances requirement on design cases</a:t>
            </a:r>
            <a:endParaRPr lang="en-US" sz="18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Rectangle à coins arrondis 22"/>
          <p:cNvSpPr/>
          <p:nvPr/>
        </p:nvSpPr>
        <p:spPr bwMode="auto">
          <a:xfrm>
            <a:off x="3111823" y="2647010"/>
            <a:ext cx="2929813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 charset="0"/>
              </a:rPr>
              <a:t>System Performance</a:t>
            </a:r>
            <a:endParaRPr lang="en-US" b="1" kern="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82" name="Rectangle à coins arrondis 23"/>
          <p:cNvSpPr/>
          <p:nvPr/>
        </p:nvSpPr>
        <p:spPr bwMode="auto">
          <a:xfrm>
            <a:off x="3111824" y="4830074"/>
            <a:ext cx="1534889" cy="41103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Mass Flow Rate</a:t>
            </a:r>
          </a:p>
        </p:txBody>
      </p:sp>
      <p:sp>
        <p:nvSpPr>
          <p:cNvPr id="83" name="Rectangle à coins arrondis 24"/>
          <p:cNvSpPr/>
          <p:nvPr/>
        </p:nvSpPr>
        <p:spPr bwMode="auto">
          <a:xfrm>
            <a:off x="3111824" y="5313812"/>
            <a:ext cx="1534890" cy="41103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Temperature</a:t>
            </a:r>
          </a:p>
        </p:txBody>
      </p:sp>
      <p:sp>
        <p:nvSpPr>
          <p:cNvPr id="84" name="Rectangle à coins arrondis 25"/>
          <p:cNvSpPr/>
          <p:nvPr/>
        </p:nvSpPr>
        <p:spPr bwMode="auto">
          <a:xfrm>
            <a:off x="4760149" y="4830074"/>
            <a:ext cx="1534889" cy="41103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Water Content</a:t>
            </a:r>
          </a:p>
        </p:txBody>
      </p:sp>
      <p:sp>
        <p:nvSpPr>
          <p:cNvPr id="85" name="Rectangle à coins arrondis 26"/>
          <p:cNvSpPr/>
          <p:nvPr/>
        </p:nvSpPr>
        <p:spPr bwMode="auto">
          <a:xfrm>
            <a:off x="4760150" y="5313721"/>
            <a:ext cx="1534889" cy="41103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Pressure</a:t>
            </a:r>
          </a:p>
        </p:txBody>
      </p:sp>
      <p:sp>
        <p:nvSpPr>
          <p:cNvPr id="86" name="Rectangle à coins arrondis 27"/>
          <p:cNvSpPr/>
          <p:nvPr/>
        </p:nvSpPr>
        <p:spPr>
          <a:xfrm>
            <a:off x="3111822" y="2222444"/>
            <a:ext cx="7044613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+mn-cs"/>
              </a:rPr>
              <a:t>Main Inputs : Flow Schedule, Architecture Baseline</a:t>
            </a:r>
            <a:endParaRPr lang="en-US" sz="14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51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86810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71" y="1117163"/>
            <a:ext cx="5386767" cy="386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371" y="1052736"/>
            <a:ext cx="2254788" cy="1509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76" y="1352666"/>
            <a:ext cx="1904764" cy="12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à coins arrondis 9"/>
          <p:cNvSpPr/>
          <p:nvPr/>
        </p:nvSpPr>
        <p:spPr bwMode="auto">
          <a:xfrm>
            <a:off x="3304849" y="5538244"/>
            <a:ext cx="2361307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>
                <a:solidFill>
                  <a:prstClr val="black"/>
                </a:solidFill>
                <a:latin typeface="Calibri"/>
                <a:cs typeface="Arial" charset="0"/>
              </a:rPr>
              <a:t>Inverse Computation</a:t>
            </a:r>
          </a:p>
        </p:txBody>
      </p:sp>
      <p:sp>
        <p:nvSpPr>
          <p:cNvPr id="28" name="Rectangle à coins arrondis 11"/>
          <p:cNvSpPr/>
          <p:nvPr/>
        </p:nvSpPr>
        <p:spPr bwMode="auto">
          <a:xfrm>
            <a:off x="8750303" y="1914144"/>
            <a:ext cx="1440822" cy="862337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ACM Performance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Diameters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Rotating Speed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Pressure Ratio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Efficiency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80" y="3838063"/>
            <a:ext cx="2248204" cy="156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avec flèche vers la droite 15"/>
          <p:cNvSpPr/>
          <p:nvPr/>
        </p:nvSpPr>
        <p:spPr bwMode="auto">
          <a:xfrm rot="5400000">
            <a:off x="1943997" y="1187758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Architecture Definition</a:t>
            </a:r>
          </a:p>
        </p:txBody>
      </p:sp>
      <p:sp>
        <p:nvSpPr>
          <p:cNvPr id="31" name="Rectangle avec flèche vers la droite 16"/>
          <p:cNvSpPr/>
          <p:nvPr/>
        </p:nvSpPr>
        <p:spPr bwMode="auto">
          <a:xfrm rot="5400000">
            <a:off x="1943996" y="21414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Performance Assessment</a:t>
            </a:r>
          </a:p>
        </p:txBody>
      </p:sp>
      <p:sp>
        <p:nvSpPr>
          <p:cNvPr id="32" name="Rectangle avec flèche vers la droite 17"/>
          <p:cNvSpPr/>
          <p:nvPr/>
        </p:nvSpPr>
        <p:spPr bwMode="auto">
          <a:xfrm rot="5400000">
            <a:off x="1943995" y="3095124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Control Design</a:t>
            </a:r>
          </a:p>
        </p:txBody>
      </p:sp>
      <p:sp>
        <p:nvSpPr>
          <p:cNvPr id="33" name="Rectangle avec flèche vers la droite 18"/>
          <p:cNvSpPr/>
          <p:nvPr/>
        </p:nvSpPr>
        <p:spPr bwMode="auto">
          <a:xfrm rot="5400000">
            <a:off x="1943994" y="4048807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Computer Verification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1878151" y="5068337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sp>
        <p:nvSpPr>
          <p:cNvPr id="35" name="Rectangle à coins arrondis 21"/>
          <p:cNvSpPr/>
          <p:nvPr/>
        </p:nvSpPr>
        <p:spPr bwMode="auto">
          <a:xfrm>
            <a:off x="8909438" y="3185769"/>
            <a:ext cx="1128652" cy="411037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Fixed Pressure &amp; Temperature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6" name="Rectangle à coins arrondis 22"/>
          <p:cNvSpPr/>
          <p:nvPr/>
        </p:nvSpPr>
        <p:spPr bwMode="auto">
          <a:xfrm>
            <a:off x="3304850" y="3185768"/>
            <a:ext cx="1128652" cy="535041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Fixed Mass Flow, Pressure &amp; Temperature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7" name="Rectangle à coins arrondis 23"/>
          <p:cNvSpPr/>
          <p:nvPr/>
        </p:nvSpPr>
        <p:spPr bwMode="auto">
          <a:xfrm>
            <a:off x="5665171" y="1068449"/>
            <a:ext cx="1128652" cy="516539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Fixed Mass Flow, Pressure &amp; Temperature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8" name="Rectangle à coins arrondis 25"/>
          <p:cNvSpPr/>
          <p:nvPr/>
        </p:nvSpPr>
        <p:spPr bwMode="auto">
          <a:xfrm>
            <a:off x="4729304" y="4785567"/>
            <a:ext cx="1128652" cy="226652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Fixed Pressure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9" name="Rectangle à coins arrondis 27"/>
          <p:cNvSpPr/>
          <p:nvPr/>
        </p:nvSpPr>
        <p:spPr bwMode="auto">
          <a:xfrm>
            <a:off x="8759634" y="5189509"/>
            <a:ext cx="1440822" cy="697471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HX Performance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Wet Efficiency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Pressure Losses</a:t>
            </a:r>
          </a:p>
        </p:txBody>
      </p:sp>
      <p:sp>
        <p:nvSpPr>
          <p:cNvPr id="40" name="Rectangle à coins arrondis 28"/>
          <p:cNvSpPr/>
          <p:nvPr/>
        </p:nvSpPr>
        <p:spPr bwMode="auto">
          <a:xfrm>
            <a:off x="6857929" y="3590027"/>
            <a:ext cx="1440822" cy="697471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Water Extractor Performance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Efficiency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Pressure Losses</a:t>
            </a:r>
          </a:p>
        </p:txBody>
      </p:sp>
      <p:sp>
        <p:nvSpPr>
          <p:cNvPr id="41" name="Rectangle à coins arrondis 29"/>
          <p:cNvSpPr/>
          <p:nvPr/>
        </p:nvSpPr>
        <p:spPr bwMode="auto">
          <a:xfrm>
            <a:off x="5757688" y="5538244"/>
            <a:ext cx="2361307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 charset="0"/>
              </a:rPr>
              <a:t>Modular Model</a:t>
            </a:r>
            <a:endParaRPr lang="en-US" b="1" kern="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42" name="Rectangle à coins arrondis 24"/>
          <p:cNvSpPr/>
          <p:nvPr/>
        </p:nvSpPr>
        <p:spPr bwMode="auto">
          <a:xfrm>
            <a:off x="5757687" y="5068337"/>
            <a:ext cx="2361307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fr-FR" b="1" kern="0" dirty="0" smtClean="0">
                <a:solidFill>
                  <a:prstClr val="black"/>
                </a:solidFill>
                <a:latin typeface="Calibri"/>
              </a:rPr>
              <a:t>Sim. Time : &lt;1s</a:t>
            </a:r>
            <a:endParaRPr lang="en-US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Rectangle à coins arrondis 31"/>
          <p:cNvSpPr/>
          <p:nvPr/>
        </p:nvSpPr>
        <p:spPr bwMode="auto">
          <a:xfrm>
            <a:off x="3304850" y="5061424"/>
            <a:ext cx="2361307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fr-FR" b="1" kern="0" dirty="0" smtClean="0">
                <a:solidFill>
                  <a:prstClr val="black"/>
                </a:solidFill>
                <a:latin typeface="Calibri"/>
              </a:rPr>
              <a:t>Non-</a:t>
            </a:r>
            <a:r>
              <a:rPr lang="fr-FR" b="1" kern="0" dirty="0" err="1" smtClean="0">
                <a:solidFill>
                  <a:prstClr val="black"/>
                </a:solidFill>
                <a:latin typeface="Calibri"/>
              </a:rPr>
              <a:t>Linear</a:t>
            </a:r>
            <a:r>
              <a:rPr lang="fr-FR" b="1" kern="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fr-FR" b="1" kern="0" dirty="0" err="1" smtClean="0">
                <a:solidFill>
                  <a:prstClr val="black"/>
                </a:solidFill>
                <a:latin typeface="Calibri"/>
              </a:rPr>
              <a:t>Solver</a:t>
            </a:r>
            <a:endParaRPr lang="en-US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52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50880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sp>
        <p:nvSpPr>
          <p:cNvPr id="110" name="Rectangle à coins arrondis 34"/>
          <p:cNvSpPr/>
          <p:nvPr/>
        </p:nvSpPr>
        <p:spPr>
          <a:xfrm>
            <a:off x="3215680" y="1287602"/>
            <a:ext cx="7044612" cy="871673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solidFill>
                  <a:prstClr val="black"/>
                </a:solidFill>
                <a:latin typeface="Calibri"/>
                <a:cs typeface="Arial"/>
              </a:rPr>
              <a:t>Define the performance compliance of system design over the Aircraft flight envelope</a:t>
            </a:r>
          </a:p>
        </p:txBody>
      </p:sp>
      <p:cxnSp>
        <p:nvCxnSpPr>
          <p:cNvPr id="111" name="Connecteur droit 5"/>
          <p:cNvCxnSpPr/>
          <p:nvPr/>
        </p:nvCxnSpPr>
        <p:spPr bwMode="auto">
          <a:xfrm>
            <a:off x="3841566" y="3623569"/>
            <a:ext cx="1079577" cy="0"/>
          </a:xfrm>
          <a:prstGeom prst="lin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2" name="Objet 12"/>
          <p:cNvGraphicFramePr>
            <a:graphicFrameLocks noChangeAspect="1"/>
          </p:cNvGraphicFramePr>
          <p:nvPr>
            <p:extLst/>
          </p:nvPr>
        </p:nvGraphicFramePr>
        <p:xfrm>
          <a:off x="3424300" y="2850897"/>
          <a:ext cx="834532" cy="722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Image" r:id="rId3" imgW="4444444" imgH="3847619" progId="Photoshop.Image.7">
                  <p:embed/>
                </p:oleObj>
              </mc:Choice>
              <mc:Fallback>
                <p:oleObj name="Image" r:id="rId3" imgW="4444444" imgH="3847619" progId="Photoshop.Image.7">
                  <p:embed/>
                  <p:pic>
                    <p:nvPicPr>
                      <p:cNvPr id="112" name="Obje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300" y="2850897"/>
                        <a:ext cx="834532" cy="722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3" name="Connecteur droit 20"/>
          <p:cNvCxnSpPr/>
          <p:nvPr/>
        </p:nvCxnSpPr>
        <p:spPr bwMode="auto">
          <a:xfrm flipV="1">
            <a:off x="4921143" y="3899996"/>
            <a:ext cx="0" cy="257714"/>
          </a:xfrm>
          <a:prstGeom prst="lin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Connecteur droit 22"/>
          <p:cNvCxnSpPr/>
          <p:nvPr/>
        </p:nvCxnSpPr>
        <p:spPr bwMode="auto">
          <a:xfrm flipV="1">
            <a:off x="3835539" y="4744975"/>
            <a:ext cx="1125178" cy="1801"/>
          </a:xfrm>
          <a:prstGeom prst="lin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5" name="Picture 5" descr="D:\BY1_23sep2006\IMAGES_CAO\aircraft_a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87" y="4947375"/>
            <a:ext cx="1138115" cy="64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367" y="4024693"/>
            <a:ext cx="887260" cy="59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" name="Rectangle avec flèche vers la droite 29"/>
          <p:cNvSpPr/>
          <p:nvPr/>
        </p:nvSpPr>
        <p:spPr bwMode="auto">
          <a:xfrm rot="5400000">
            <a:off x="2017232" y="1221756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Architecture Definition</a:t>
            </a:r>
          </a:p>
        </p:txBody>
      </p:sp>
      <p:sp>
        <p:nvSpPr>
          <p:cNvPr id="118" name="Rectangle avec flèche vers la droite 30"/>
          <p:cNvSpPr/>
          <p:nvPr/>
        </p:nvSpPr>
        <p:spPr bwMode="auto">
          <a:xfrm rot="5400000">
            <a:off x="2017231" y="2175439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Arial"/>
              </a:rPr>
              <a:t>Performance Assessment</a:t>
            </a:r>
          </a:p>
        </p:txBody>
      </p:sp>
      <p:sp>
        <p:nvSpPr>
          <p:cNvPr id="119" name="Rectangle avec flèche vers la droite 31"/>
          <p:cNvSpPr/>
          <p:nvPr/>
        </p:nvSpPr>
        <p:spPr bwMode="auto">
          <a:xfrm rot="5400000">
            <a:off x="2017230" y="312912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Control Design</a:t>
            </a:r>
          </a:p>
        </p:txBody>
      </p:sp>
      <p:sp>
        <p:nvSpPr>
          <p:cNvPr id="120" name="Rectangle avec flèche vers la droite 32"/>
          <p:cNvSpPr/>
          <p:nvPr/>
        </p:nvSpPr>
        <p:spPr bwMode="auto">
          <a:xfrm rot="5400000">
            <a:off x="2017229" y="408280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Computer Verification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1951386" y="5102335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sp>
        <p:nvSpPr>
          <p:cNvPr id="122" name="Rectangle à coins arrondis 35"/>
          <p:cNvSpPr/>
          <p:nvPr/>
        </p:nvSpPr>
        <p:spPr>
          <a:xfrm>
            <a:off x="3215680" y="2241285"/>
            <a:ext cx="7044612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Arial"/>
              </a:rPr>
              <a:t>Main Inputs : Frozen Architecture, Equipment Performances Maps</a:t>
            </a:r>
            <a:endParaRPr lang="en-US" sz="1400" b="1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graphicFrame>
        <p:nvGraphicFramePr>
          <p:cNvPr id="123" name="Objet 36"/>
          <p:cNvGraphicFramePr>
            <a:graphicFrameLocks noChangeAspect="1"/>
          </p:cNvGraphicFramePr>
          <p:nvPr>
            <p:extLst/>
          </p:nvPr>
        </p:nvGraphicFramePr>
        <p:xfrm>
          <a:off x="4570326" y="2856372"/>
          <a:ext cx="83502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Image" r:id="rId7" imgW="4444444" imgH="3847619" progId="Photoshop.Image.7">
                  <p:embed/>
                </p:oleObj>
              </mc:Choice>
              <mc:Fallback>
                <p:oleObj name="Image" r:id="rId7" imgW="4444444" imgH="3847619" progId="Photoshop.Image.7">
                  <p:embed/>
                  <p:pic>
                    <p:nvPicPr>
                      <p:cNvPr id="123" name="Obje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326" y="2856372"/>
                        <a:ext cx="835025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2" y="4026084"/>
            <a:ext cx="887260" cy="59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Rectangle à coins arrondis 38"/>
          <p:cNvSpPr/>
          <p:nvPr/>
        </p:nvSpPr>
        <p:spPr bwMode="auto">
          <a:xfrm>
            <a:off x="3394980" y="2845140"/>
            <a:ext cx="555516" cy="226652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BAS 1</a:t>
            </a:r>
            <a:endParaRPr lang="en-US" sz="1100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126" name="Rectangle à coins arrondis 39"/>
          <p:cNvSpPr/>
          <p:nvPr/>
        </p:nvSpPr>
        <p:spPr bwMode="auto">
          <a:xfrm>
            <a:off x="4499102" y="2864963"/>
            <a:ext cx="555516" cy="226652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BAS 2</a:t>
            </a:r>
            <a:endParaRPr lang="en-US" sz="1100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cxnSp>
        <p:nvCxnSpPr>
          <p:cNvPr id="127" name="Connecteur droit 52"/>
          <p:cNvCxnSpPr/>
          <p:nvPr/>
        </p:nvCxnSpPr>
        <p:spPr bwMode="auto">
          <a:xfrm>
            <a:off x="3842096" y="3463439"/>
            <a:ext cx="0" cy="178500"/>
          </a:xfrm>
          <a:prstGeom prst="lin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Connecteur droit 53"/>
          <p:cNvCxnSpPr/>
          <p:nvPr/>
        </p:nvCxnSpPr>
        <p:spPr bwMode="auto">
          <a:xfrm>
            <a:off x="4921143" y="3464119"/>
            <a:ext cx="0" cy="178500"/>
          </a:xfrm>
          <a:prstGeom prst="lin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Connecteur droit 17"/>
          <p:cNvCxnSpPr/>
          <p:nvPr/>
        </p:nvCxnSpPr>
        <p:spPr bwMode="auto">
          <a:xfrm>
            <a:off x="4392989" y="3626140"/>
            <a:ext cx="0" cy="273855"/>
          </a:xfrm>
          <a:prstGeom prst="lin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Connecteur droit 19"/>
          <p:cNvCxnSpPr/>
          <p:nvPr/>
        </p:nvCxnSpPr>
        <p:spPr bwMode="auto">
          <a:xfrm>
            <a:off x="3804357" y="3901580"/>
            <a:ext cx="1140649" cy="0"/>
          </a:xfrm>
          <a:prstGeom prst="lin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Rectangle à coins arrondis 41"/>
          <p:cNvSpPr/>
          <p:nvPr/>
        </p:nvSpPr>
        <p:spPr bwMode="auto">
          <a:xfrm>
            <a:off x="4499101" y="4039683"/>
            <a:ext cx="642492" cy="226652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PACK 2</a:t>
            </a:r>
            <a:endParaRPr lang="en-US" sz="1100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cxnSp>
        <p:nvCxnSpPr>
          <p:cNvPr id="132" name="Connecteur droit 21"/>
          <p:cNvCxnSpPr/>
          <p:nvPr/>
        </p:nvCxnSpPr>
        <p:spPr bwMode="auto">
          <a:xfrm>
            <a:off x="4945006" y="4547484"/>
            <a:ext cx="0" cy="185183"/>
          </a:xfrm>
          <a:prstGeom prst="lin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Connecteur droit 62"/>
          <p:cNvCxnSpPr/>
          <p:nvPr/>
        </p:nvCxnSpPr>
        <p:spPr bwMode="auto">
          <a:xfrm>
            <a:off x="3855616" y="4558115"/>
            <a:ext cx="0" cy="185183"/>
          </a:xfrm>
          <a:prstGeom prst="lin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Connecteur droit 24"/>
          <p:cNvCxnSpPr/>
          <p:nvPr/>
        </p:nvCxnSpPr>
        <p:spPr bwMode="auto">
          <a:xfrm flipH="1">
            <a:off x="4382044" y="4746776"/>
            <a:ext cx="10946" cy="323663"/>
          </a:xfrm>
          <a:prstGeom prst="lin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Connecteur droit 72"/>
          <p:cNvCxnSpPr/>
          <p:nvPr/>
        </p:nvCxnSpPr>
        <p:spPr bwMode="auto">
          <a:xfrm flipV="1">
            <a:off x="3821370" y="3890937"/>
            <a:ext cx="0" cy="257714"/>
          </a:xfrm>
          <a:prstGeom prst="lin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Rectangle à coins arrondis 40"/>
          <p:cNvSpPr/>
          <p:nvPr/>
        </p:nvSpPr>
        <p:spPr bwMode="auto">
          <a:xfrm>
            <a:off x="3394979" y="4044384"/>
            <a:ext cx="653144" cy="226652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PACK 1</a:t>
            </a:r>
            <a:endParaRPr lang="en-US" sz="1100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137" name="Rectangle à coins arrondis 73"/>
          <p:cNvSpPr/>
          <p:nvPr/>
        </p:nvSpPr>
        <p:spPr bwMode="auto">
          <a:xfrm>
            <a:off x="4182829" y="5483552"/>
            <a:ext cx="925753" cy="226652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Distribution</a:t>
            </a:r>
            <a:endParaRPr lang="en-US" sz="1100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138" name="Flèche droite 74"/>
          <p:cNvSpPr/>
          <p:nvPr/>
        </p:nvSpPr>
        <p:spPr bwMode="auto">
          <a:xfrm>
            <a:off x="5725614" y="3820119"/>
            <a:ext cx="1460241" cy="737996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9" name="Rectangle à coins arrondis 75"/>
          <p:cNvSpPr/>
          <p:nvPr/>
        </p:nvSpPr>
        <p:spPr bwMode="auto">
          <a:xfrm>
            <a:off x="7647295" y="2773240"/>
            <a:ext cx="2623085" cy="652508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Detailed System Performance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Rectangle à coins arrondis 76"/>
          <p:cNvSpPr/>
          <p:nvPr/>
        </p:nvSpPr>
        <p:spPr bwMode="auto">
          <a:xfrm>
            <a:off x="7650693" y="4043106"/>
            <a:ext cx="2619687" cy="45980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Performance Report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1" name="Rectangle à coins arrondis 77"/>
          <p:cNvSpPr/>
          <p:nvPr/>
        </p:nvSpPr>
        <p:spPr bwMode="auto">
          <a:xfrm>
            <a:off x="7647295" y="3501170"/>
            <a:ext cx="2623085" cy="452637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Corner Cases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2" name="Rectangle à coins arrondis 79"/>
          <p:cNvSpPr/>
          <p:nvPr/>
        </p:nvSpPr>
        <p:spPr bwMode="auto">
          <a:xfrm>
            <a:off x="7650693" y="5148990"/>
            <a:ext cx="2619687" cy="72336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Specification Compliance for Thermodynamic Performance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53</a:t>
            </a:fld>
            <a:endParaRPr lang="en-GB" noProof="0" dirty="0"/>
          </a:p>
        </p:txBody>
      </p:sp>
      <p:sp>
        <p:nvSpPr>
          <p:cNvPr id="40" name="Rectangle à coins arrondis 76"/>
          <p:cNvSpPr/>
          <p:nvPr/>
        </p:nvSpPr>
        <p:spPr bwMode="auto">
          <a:xfrm>
            <a:off x="7640605" y="4610777"/>
            <a:ext cx="2619687" cy="45980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Control logics validation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2031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186" y="1272156"/>
            <a:ext cx="4141144" cy="435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ctangle 3"/>
          <p:cNvSpPr>
            <a:spLocks/>
          </p:cNvSpPr>
          <p:nvPr/>
        </p:nvSpPr>
        <p:spPr bwMode="auto">
          <a:xfrm>
            <a:off x="2135560" y="1225759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spcAft>
                <a:spcPct val="40000"/>
              </a:spcAft>
              <a:buClr>
                <a:srgbClr val="4152A5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  <a:latin typeface="Calibri" pitchFamily="34" charset="0"/>
              <a:sym typeface="Wingdings" pitchFamily="2" charset="2"/>
            </a:endParaRPr>
          </a:p>
          <a:p>
            <a:pPr marL="342900" indent="-342900" eaLnBrk="0" hangingPunct="0">
              <a:spcBef>
                <a:spcPct val="20000"/>
              </a:spcBef>
              <a:spcAft>
                <a:spcPct val="40000"/>
              </a:spcAft>
              <a:buClr>
                <a:srgbClr val="4152A5"/>
              </a:buClr>
              <a:buFont typeface="Arial" charset="0"/>
              <a:buNone/>
            </a:pPr>
            <a:endParaRPr lang="en-US" sz="3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8" name="Rectangle avec flèche vers la droite 21"/>
          <p:cNvSpPr/>
          <p:nvPr/>
        </p:nvSpPr>
        <p:spPr bwMode="auto">
          <a:xfrm rot="5400000">
            <a:off x="2112769" y="1206309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Architecture Definition</a:t>
            </a:r>
          </a:p>
        </p:txBody>
      </p:sp>
      <p:sp>
        <p:nvSpPr>
          <p:cNvPr id="59" name="Rectangle avec flèche vers la droite 22"/>
          <p:cNvSpPr/>
          <p:nvPr/>
        </p:nvSpPr>
        <p:spPr bwMode="auto">
          <a:xfrm rot="5400000">
            <a:off x="2112768" y="2159992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Arial"/>
              </a:rPr>
              <a:t>Performance Assessment</a:t>
            </a:r>
          </a:p>
        </p:txBody>
      </p:sp>
      <p:sp>
        <p:nvSpPr>
          <p:cNvPr id="60" name="Rectangle avec flèche vers la droite 23"/>
          <p:cNvSpPr/>
          <p:nvPr/>
        </p:nvSpPr>
        <p:spPr bwMode="auto">
          <a:xfrm rot="5400000">
            <a:off x="2112767" y="31136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Control Design</a:t>
            </a:r>
          </a:p>
        </p:txBody>
      </p:sp>
      <p:sp>
        <p:nvSpPr>
          <p:cNvPr id="61" name="Rectangle avec flèche vers la droite 24"/>
          <p:cNvSpPr/>
          <p:nvPr/>
        </p:nvSpPr>
        <p:spPr bwMode="auto">
          <a:xfrm rot="5400000">
            <a:off x="2112766" y="40673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Computer Verification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2046923" y="5086888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sp>
        <p:nvSpPr>
          <p:cNvPr id="63" name="Rectangle à coins arrondis 28"/>
          <p:cNvSpPr/>
          <p:nvPr/>
        </p:nvSpPr>
        <p:spPr bwMode="auto">
          <a:xfrm>
            <a:off x="6517501" y="5424535"/>
            <a:ext cx="3847659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IAMS – Cyber Physical Model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Rectangle à coins arrondis 29"/>
          <p:cNvSpPr/>
          <p:nvPr/>
        </p:nvSpPr>
        <p:spPr>
          <a:xfrm>
            <a:off x="4166148" y="1960814"/>
            <a:ext cx="919382" cy="28639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Computer</a:t>
            </a:r>
            <a:endParaRPr lang="en-US" sz="1100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444" y="1225759"/>
            <a:ext cx="2581275" cy="197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14" y="3250100"/>
            <a:ext cx="2944350" cy="203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Rectangle à coins arrondis 35"/>
          <p:cNvSpPr/>
          <p:nvPr/>
        </p:nvSpPr>
        <p:spPr bwMode="auto">
          <a:xfrm>
            <a:off x="8824461" y="2767868"/>
            <a:ext cx="1540699" cy="48223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Performance Report</a:t>
            </a:r>
          </a:p>
        </p:txBody>
      </p:sp>
      <p:sp>
        <p:nvSpPr>
          <p:cNvPr id="68" name="Rectangle à coins arrondis 36"/>
          <p:cNvSpPr/>
          <p:nvPr/>
        </p:nvSpPr>
        <p:spPr bwMode="auto">
          <a:xfrm>
            <a:off x="8935904" y="4713549"/>
            <a:ext cx="1406960" cy="582655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Operating Points for Main components</a:t>
            </a:r>
          </a:p>
        </p:txBody>
      </p:sp>
      <p:sp>
        <p:nvSpPr>
          <p:cNvPr id="69" name="Rectangle à coins arrondis 37"/>
          <p:cNvSpPr/>
          <p:nvPr/>
        </p:nvSpPr>
        <p:spPr bwMode="auto">
          <a:xfrm>
            <a:off x="5999077" y="1524351"/>
            <a:ext cx="1540699" cy="48223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Performance Margin</a:t>
            </a:r>
          </a:p>
        </p:txBody>
      </p:sp>
      <p:sp>
        <p:nvSpPr>
          <p:cNvPr id="70" name="Rectangle à coins arrondis 38"/>
          <p:cNvSpPr/>
          <p:nvPr/>
        </p:nvSpPr>
        <p:spPr bwMode="auto">
          <a:xfrm>
            <a:off x="5999077" y="2075391"/>
            <a:ext cx="1540699" cy="48223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Preliminary Control Strategy Validation</a:t>
            </a:r>
          </a:p>
        </p:txBody>
      </p:sp>
      <p:pic>
        <p:nvPicPr>
          <p:cNvPr id="71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37" y="2315017"/>
            <a:ext cx="598255" cy="715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54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01438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00" y="1116827"/>
            <a:ext cx="9772380" cy="5114974"/>
          </a:xfrm>
          <a:prstGeom prst="rect">
            <a:avLst/>
          </a:prstGeom>
        </p:spPr>
      </p:pic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55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234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sp>
        <p:nvSpPr>
          <p:cNvPr id="23" name="Rectangle à coins arrondis 125"/>
          <p:cNvSpPr/>
          <p:nvPr/>
        </p:nvSpPr>
        <p:spPr bwMode="auto">
          <a:xfrm>
            <a:off x="7647295" y="3692725"/>
            <a:ext cx="2619687" cy="72336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Specification of </a:t>
            </a: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</a:t>
            </a: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ontrol </a:t>
            </a: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A</a:t>
            </a: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lgorithm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Rectangle à coins arrondis 127"/>
          <p:cNvSpPr/>
          <p:nvPr/>
        </p:nvSpPr>
        <p:spPr bwMode="auto">
          <a:xfrm>
            <a:off x="7650693" y="4558220"/>
            <a:ext cx="2619687" cy="72336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  <a:cs typeface="Arial" charset="0"/>
              </a:rPr>
              <a:t>Specification Compliance for Dynamic Performance</a:t>
            </a:r>
            <a:endParaRPr lang="en-US" sz="1600" b="1" kern="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25" name="Rectangle 3"/>
          <p:cNvSpPr>
            <a:spLocks/>
          </p:cNvSpPr>
          <p:nvPr/>
        </p:nvSpPr>
        <p:spPr bwMode="auto">
          <a:xfrm>
            <a:off x="2040023" y="138758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400" dirty="0">
              <a:latin typeface="Calibri" pitchFamily="34" charset="0"/>
              <a:sym typeface="Wingdings" pitchFamily="2" charset="2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lang="en-US" sz="3200" dirty="0">
              <a:latin typeface="Calibri" pitchFamily="34" charset="0"/>
            </a:endParaRPr>
          </a:p>
        </p:txBody>
      </p:sp>
      <p:sp>
        <p:nvSpPr>
          <p:cNvPr id="26" name="Rectangle avec flèche vers la droite 30"/>
          <p:cNvSpPr/>
          <p:nvPr/>
        </p:nvSpPr>
        <p:spPr bwMode="auto">
          <a:xfrm rot="5400000">
            <a:off x="2017232" y="136813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Architecture Definition</a:t>
            </a:r>
          </a:p>
        </p:txBody>
      </p:sp>
      <p:sp>
        <p:nvSpPr>
          <p:cNvPr id="27" name="Rectangle avec flèche vers la droite 31"/>
          <p:cNvSpPr/>
          <p:nvPr/>
        </p:nvSpPr>
        <p:spPr bwMode="auto">
          <a:xfrm rot="5400000">
            <a:off x="2017231" y="232181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Performance Assessment</a:t>
            </a:r>
          </a:p>
        </p:txBody>
      </p:sp>
      <p:sp>
        <p:nvSpPr>
          <p:cNvPr id="28" name="Rectangle avec flèche vers la droite 32"/>
          <p:cNvSpPr/>
          <p:nvPr/>
        </p:nvSpPr>
        <p:spPr bwMode="auto">
          <a:xfrm rot="5400000">
            <a:off x="2017230" y="3275501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Control Design</a:t>
            </a:r>
          </a:p>
        </p:txBody>
      </p:sp>
      <p:sp>
        <p:nvSpPr>
          <p:cNvPr id="29" name="Rectangle avec flèche vers la droite 33"/>
          <p:cNvSpPr/>
          <p:nvPr/>
        </p:nvSpPr>
        <p:spPr bwMode="auto">
          <a:xfrm rot="5400000">
            <a:off x="2017229" y="4229184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Computer Verification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951386" y="5248714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sp>
        <p:nvSpPr>
          <p:cNvPr id="31" name="Rectangle à coins arrondis 39"/>
          <p:cNvSpPr/>
          <p:nvPr/>
        </p:nvSpPr>
        <p:spPr>
          <a:xfrm>
            <a:off x="3215680" y="1450722"/>
            <a:ext cx="7044612" cy="871673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>
                <a:solidFill>
                  <a:prstClr val="black"/>
                </a:solidFill>
                <a:latin typeface="Calibri"/>
                <a:cs typeface="+mn-cs"/>
              </a:rPr>
              <a:t>Define Control Laws to fulfill transient performances </a:t>
            </a:r>
          </a:p>
        </p:txBody>
      </p:sp>
      <p:sp>
        <p:nvSpPr>
          <p:cNvPr id="32" name="Rectangle à coins arrondis 139"/>
          <p:cNvSpPr/>
          <p:nvPr/>
        </p:nvSpPr>
        <p:spPr>
          <a:xfrm>
            <a:off x="3215680" y="2387664"/>
            <a:ext cx="7044612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+mn-cs"/>
              </a:rPr>
              <a:t>Main Inputs : Equipment Identification or Model, Control Strategy</a:t>
            </a:r>
            <a:endParaRPr lang="en-US" sz="14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46" y="4352766"/>
            <a:ext cx="1632170" cy="109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65" y="2832912"/>
            <a:ext cx="973532" cy="116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à coins arrondis 130"/>
          <p:cNvSpPr/>
          <p:nvPr/>
        </p:nvSpPr>
        <p:spPr>
          <a:xfrm>
            <a:off x="4565693" y="2931995"/>
            <a:ext cx="826076" cy="198135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Computer</a:t>
            </a:r>
            <a:endParaRPr lang="en-US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6" name="Rectangle à coins arrondis 131"/>
          <p:cNvSpPr/>
          <p:nvPr/>
        </p:nvSpPr>
        <p:spPr>
          <a:xfrm>
            <a:off x="4288350" y="5449288"/>
            <a:ext cx="1380761" cy="237132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</a:rPr>
              <a:t>Physical Hardware</a:t>
            </a:r>
            <a:endParaRPr lang="en-US" sz="11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Flèche droite 142"/>
          <p:cNvSpPr/>
          <p:nvPr/>
        </p:nvSpPr>
        <p:spPr bwMode="auto">
          <a:xfrm>
            <a:off x="6333998" y="4172646"/>
            <a:ext cx="951723" cy="531093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8" name="Connecteur en angle 7"/>
          <p:cNvCxnSpPr>
            <a:stCxn id="33" idx="3"/>
            <a:endCxn id="34" idx="3"/>
          </p:cNvCxnSpPr>
          <p:nvPr/>
        </p:nvCxnSpPr>
        <p:spPr bwMode="auto">
          <a:xfrm flipH="1" flipV="1">
            <a:off x="5465497" y="3415133"/>
            <a:ext cx="329319" cy="1483364"/>
          </a:xfrm>
          <a:prstGeom prst="bentConnector3">
            <a:avLst>
              <a:gd name="adj1" fmla="val -694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Connecteur en angle 10"/>
          <p:cNvCxnSpPr>
            <a:stCxn id="34" idx="1"/>
            <a:endCxn id="33" idx="1"/>
          </p:cNvCxnSpPr>
          <p:nvPr/>
        </p:nvCxnSpPr>
        <p:spPr bwMode="auto">
          <a:xfrm rot="10800000" flipV="1">
            <a:off x="4162647" y="3415133"/>
            <a:ext cx="329319" cy="1483364"/>
          </a:xfrm>
          <a:prstGeom prst="bentConnector3">
            <a:avLst>
              <a:gd name="adj1" fmla="val 1694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à coins arrondis 134"/>
          <p:cNvSpPr/>
          <p:nvPr/>
        </p:nvSpPr>
        <p:spPr>
          <a:xfrm>
            <a:off x="5629702" y="3965724"/>
            <a:ext cx="834043" cy="221285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Sensors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1" name="Rectangle à coins arrondis 140"/>
          <p:cNvSpPr/>
          <p:nvPr/>
        </p:nvSpPr>
        <p:spPr>
          <a:xfrm>
            <a:off x="3362093" y="3980859"/>
            <a:ext cx="1131893" cy="21866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Commands</a:t>
            </a:r>
          </a:p>
        </p:txBody>
      </p:sp>
      <p:sp>
        <p:nvSpPr>
          <p:cNvPr id="42" name="Rectangle à coins arrondis 141"/>
          <p:cNvSpPr/>
          <p:nvPr/>
        </p:nvSpPr>
        <p:spPr>
          <a:xfrm>
            <a:off x="3362093" y="4248860"/>
            <a:ext cx="1131893" cy="21866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Configuration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56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51050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sp>
        <p:nvSpPr>
          <p:cNvPr id="23" name="Rectangle à coins arrondis 125"/>
          <p:cNvSpPr/>
          <p:nvPr/>
        </p:nvSpPr>
        <p:spPr bwMode="auto">
          <a:xfrm>
            <a:off x="7647295" y="3692725"/>
            <a:ext cx="2619687" cy="72336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Specification of </a:t>
            </a: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</a:t>
            </a: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ontrol </a:t>
            </a: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A</a:t>
            </a: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lgorithm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Rectangle à coins arrondis 127"/>
          <p:cNvSpPr/>
          <p:nvPr/>
        </p:nvSpPr>
        <p:spPr bwMode="auto">
          <a:xfrm>
            <a:off x="7650693" y="4558220"/>
            <a:ext cx="2619687" cy="72336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  <a:cs typeface="Arial" charset="0"/>
              </a:rPr>
              <a:t>Specification Compliance for Dynamic Performance</a:t>
            </a:r>
            <a:endParaRPr lang="en-US" sz="1600" b="1" kern="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25" name="Rectangle 3"/>
          <p:cNvSpPr>
            <a:spLocks/>
          </p:cNvSpPr>
          <p:nvPr/>
        </p:nvSpPr>
        <p:spPr bwMode="auto">
          <a:xfrm>
            <a:off x="2040023" y="138758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400" dirty="0">
              <a:latin typeface="Calibri" pitchFamily="34" charset="0"/>
              <a:sym typeface="Wingdings" pitchFamily="2" charset="2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lang="en-US" sz="3200" dirty="0">
              <a:latin typeface="Calibri" pitchFamily="34" charset="0"/>
            </a:endParaRPr>
          </a:p>
        </p:txBody>
      </p:sp>
      <p:sp>
        <p:nvSpPr>
          <p:cNvPr id="26" name="Rectangle avec flèche vers la droite 30"/>
          <p:cNvSpPr/>
          <p:nvPr/>
        </p:nvSpPr>
        <p:spPr bwMode="auto">
          <a:xfrm rot="5400000">
            <a:off x="2017232" y="136813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Architecture Definition</a:t>
            </a:r>
          </a:p>
        </p:txBody>
      </p:sp>
      <p:sp>
        <p:nvSpPr>
          <p:cNvPr id="27" name="Rectangle avec flèche vers la droite 31"/>
          <p:cNvSpPr/>
          <p:nvPr/>
        </p:nvSpPr>
        <p:spPr bwMode="auto">
          <a:xfrm rot="5400000">
            <a:off x="2017231" y="232181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Performance Assessment</a:t>
            </a:r>
          </a:p>
        </p:txBody>
      </p:sp>
      <p:sp>
        <p:nvSpPr>
          <p:cNvPr id="28" name="Rectangle avec flèche vers la droite 32"/>
          <p:cNvSpPr/>
          <p:nvPr/>
        </p:nvSpPr>
        <p:spPr bwMode="auto">
          <a:xfrm rot="5400000">
            <a:off x="2017230" y="3275501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Control Design</a:t>
            </a:r>
          </a:p>
        </p:txBody>
      </p:sp>
      <p:sp>
        <p:nvSpPr>
          <p:cNvPr id="29" name="Rectangle avec flèche vers la droite 33"/>
          <p:cNvSpPr/>
          <p:nvPr/>
        </p:nvSpPr>
        <p:spPr bwMode="auto">
          <a:xfrm rot="5400000">
            <a:off x="2017229" y="4229184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Computer Verification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951386" y="5248714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sp>
        <p:nvSpPr>
          <p:cNvPr id="31" name="Rectangle à coins arrondis 39"/>
          <p:cNvSpPr/>
          <p:nvPr/>
        </p:nvSpPr>
        <p:spPr>
          <a:xfrm>
            <a:off x="3215680" y="1450722"/>
            <a:ext cx="7044612" cy="871673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>
                <a:solidFill>
                  <a:prstClr val="black"/>
                </a:solidFill>
                <a:latin typeface="Calibri"/>
                <a:cs typeface="+mn-cs"/>
              </a:rPr>
              <a:t>Define Control Laws to fulfill transient performances </a:t>
            </a:r>
          </a:p>
        </p:txBody>
      </p:sp>
      <p:sp>
        <p:nvSpPr>
          <p:cNvPr id="32" name="Rectangle à coins arrondis 139"/>
          <p:cNvSpPr/>
          <p:nvPr/>
        </p:nvSpPr>
        <p:spPr>
          <a:xfrm>
            <a:off x="3215680" y="2387664"/>
            <a:ext cx="7044612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+mn-cs"/>
              </a:rPr>
              <a:t>Main Inputs : Equipment Identification or Model, Control Strategy</a:t>
            </a:r>
            <a:endParaRPr lang="en-US" sz="14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46" y="4352766"/>
            <a:ext cx="1632170" cy="109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65" y="2832912"/>
            <a:ext cx="973532" cy="116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à coins arrondis 130"/>
          <p:cNvSpPr/>
          <p:nvPr/>
        </p:nvSpPr>
        <p:spPr>
          <a:xfrm>
            <a:off x="4565693" y="2931995"/>
            <a:ext cx="826076" cy="198135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Computer</a:t>
            </a:r>
            <a:endParaRPr lang="en-US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6" name="Rectangle à coins arrondis 131"/>
          <p:cNvSpPr/>
          <p:nvPr/>
        </p:nvSpPr>
        <p:spPr>
          <a:xfrm>
            <a:off x="4288350" y="5449288"/>
            <a:ext cx="1380761" cy="237132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</a:rPr>
              <a:t>Physical Hardware</a:t>
            </a:r>
            <a:endParaRPr lang="en-US" sz="11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Flèche droite 142"/>
          <p:cNvSpPr/>
          <p:nvPr/>
        </p:nvSpPr>
        <p:spPr bwMode="auto">
          <a:xfrm>
            <a:off x="6333998" y="4172646"/>
            <a:ext cx="951723" cy="531093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8" name="Connecteur en angle 7"/>
          <p:cNvCxnSpPr>
            <a:stCxn id="33" idx="3"/>
            <a:endCxn id="34" idx="3"/>
          </p:cNvCxnSpPr>
          <p:nvPr/>
        </p:nvCxnSpPr>
        <p:spPr bwMode="auto">
          <a:xfrm flipH="1" flipV="1">
            <a:off x="5465497" y="3415133"/>
            <a:ext cx="329319" cy="1483364"/>
          </a:xfrm>
          <a:prstGeom prst="bentConnector3">
            <a:avLst>
              <a:gd name="adj1" fmla="val -694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Connecteur en angle 10"/>
          <p:cNvCxnSpPr>
            <a:stCxn id="34" idx="1"/>
            <a:endCxn id="33" idx="1"/>
          </p:cNvCxnSpPr>
          <p:nvPr/>
        </p:nvCxnSpPr>
        <p:spPr bwMode="auto">
          <a:xfrm rot="10800000" flipV="1">
            <a:off x="4162647" y="3415133"/>
            <a:ext cx="329319" cy="1483364"/>
          </a:xfrm>
          <a:prstGeom prst="bentConnector3">
            <a:avLst>
              <a:gd name="adj1" fmla="val 1694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à coins arrondis 134"/>
          <p:cNvSpPr/>
          <p:nvPr/>
        </p:nvSpPr>
        <p:spPr>
          <a:xfrm>
            <a:off x="5629702" y="3965724"/>
            <a:ext cx="834043" cy="221285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Sensors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1" name="Rectangle à coins arrondis 140"/>
          <p:cNvSpPr/>
          <p:nvPr/>
        </p:nvSpPr>
        <p:spPr>
          <a:xfrm>
            <a:off x="3362093" y="3980859"/>
            <a:ext cx="1131893" cy="21866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Commands</a:t>
            </a:r>
          </a:p>
        </p:txBody>
      </p:sp>
      <p:sp>
        <p:nvSpPr>
          <p:cNvPr id="42" name="Rectangle à coins arrondis 141"/>
          <p:cNvSpPr/>
          <p:nvPr/>
        </p:nvSpPr>
        <p:spPr>
          <a:xfrm>
            <a:off x="3362093" y="4248860"/>
            <a:ext cx="1131893" cy="21866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Configuration</a:t>
            </a: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679" y="3098566"/>
            <a:ext cx="520234" cy="18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868" y="3201514"/>
            <a:ext cx="968596" cy="666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149"/>
          <p:cNvSpPr/>
          <p:nvPr/>
        </p:nvSpPr>
        <p:spPr bwMode="auto">
          <a:xfrm>
            <a:off x="4493986" y="3364243"/>
            <a:ext cx="1033850" cy="218777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Control Model</a:t>
            </a:r>
          </a:p>
        </p:txBody>
      </p:sp>
      <p:grpSp>
        <p:nvGrpSpPr>
          <p:cNvPr id="50" name="Groupe 64"/>
          <p:cNvGrpSpPr/>
          <p:nvPr/>
        </p:nvGrpSpPr>
        <p:grpSpPr>
          <a:xfrm>
            <a:off x="3715115" y="5018096"/>
            <a:ext cx="423514" cy="371787"/>
            <a:chOff x="604177" y="3566078"/>
            <a:chExt cx="1090277" cy="957114"/>
          </a:xfrm>
        </p:grpSpPr>
        <p:pic>
          <p:nvPicPr>
            <p:cNvPr id="51" name="Image 6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93" y="3566078"/>
              <a:ext cx="530851" cy="5308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2" name="ZoneTexte 66"/>
            <p:cNvSpPr txBox="1"/>
            <p:nvPr/>
          </p:nvSpPr>
          <p:spPr>
            <a:xfrm>
              <a:off x="604177" y="4047795"/>
              <a:ext cx="1090277" cy="475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ct val="40000"/>
                </a:spcAft>
                <a:buClr>
                  <a:srgbClr val="4152A5"/>
                </a:buClr>
                <a:buFont typeface="Wingdings" pitchFamily="2" charset="2"/>
                <a:buNone/>
              </a:pPr>
              <a:r>
                <a:rPr lang="fr-FR" sz="6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93" y="4574280"/>
            <a:ext cx="875787" cy="726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à coins arrondis 149"/>
          <p:cNvSpPr/>
          <p:nvPr/>
        </p:nvSpPr>
        <p:spPr bwMode="auto">
          <a:xfrm>
            <a:off x="4431021" y="5106773"/>
            <a:ext cx="1160923" cy="194435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fontAlgn="auto">
              <a:spcBef>
                <a:spcPts val="0"/>
              </a:spcBef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</a:rPr>
              <a:t>Physical </a:t>
            </a:r>
            <a:r>
              <a:rPr lang="en-US" sz="1100" kern="0" dirty="0">
                <a:solidFill>
                  <a:prstClr val="black"/>
                </a:solidFill>
                <a:latin typeface="Calibri"/>
              </a:rPr>
              <a:t>Model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57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12066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pic>
        <p:nvPicPr>
          <p:cNvPr id="91" name="Picture 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13" y="4198647"/>
            <a:ext cx="2506808" cy="1730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3"/>
          <p:cNvSpPr>
            <a:spLocks/>
          </p:cNvSpPr>
          <p:nvPr/>
        </p:nvSpPr>
        <p:spPr bwMode="auto">
          <a:xfrm>
            <a:off x="2008176" y="132191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spcAft>
                <a:spcPct val="40000"/>
              </a:spcAft>
              <a:buClr>
                <a:srgbClr val="4152A5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  <a:latin typeface="Calibri" pitchFamily="34" charset="0"/>
              <a:sym typeface="Wingdings" pitchFamily="2" charset="2"/>
            </a:endParaRPr>
          </a:p>
          <a:p>
            <a:pPr marL="342900" indent="-342900" eaLnBrk="0" hangingPunct="0">
              <a:spcBef>
                <a:spcPct val="20000"/>
              </a:spcBef>
              <a:spcAft>
                <a:spcPct val="40000"/>
              </a:spcAft>
              <a:buClr>
                <a:srgbClr val="4152A5"/>
              </a:buClr>
              <a:buFont typeface="Arial" charset="0"/>
              <a:buNone/>
            </a:pPr>
            <a:endParaRPr lang="en-US" sz="3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3" name="Rectangle avec flèche vers la droite 139"/>
          <p:cNvSpPr/>
          <p:nvPr/>
        </p:nvSpPr>
        <p:spPr bwMode="auto">
          <a:xfrm rot="5400000">
            <a:off x="1985385" y="1302466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Architecture Definition</a:t>
            </a:r>
          </a:p>
        </p:txBody>
      </p:sp>
      <p:sp>
        <p:nvSpPr>
          <p:cNvPr id="94" name="Rectangle avec flèche vers la droite 140"/>
          <p:cNvSpPr/>
          <p:nvPr/>
        </p:nvSpPr>
        <p:spPr bwMode="auto">
          <a:xfrm rot="5400000">
            <a:off x="1985384" y="2256149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Performance Assessment</a:t>
            </a:r>
          </a:p>
        </p:txBody>
      </p:sp>
      <p:sp>
        <p:nvSpPr>
          <p:cNvPr id="95" name="Rectangle avec flèche vers la droite 141"/>
          <p:cNvSpPr/>
          <p:nvPr/>
        </p:nvSpPr>
        <p:spPr bwMode="auto">
          <a:xfrm rot="5400000">
            <a:off x="1985383" y="3209832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Arial"/>
              </a:rPr>
              <a:t>Control Design</a:t>
            </a:r>
          </a:p>
        </p:txBody>
      </p:sp>
      <p:sp>
        <p:nvSpPr>
          <p:cNvPr id="96" name="Rectangle avec flèche vers la droite 142"/>
          <p:cNvSpPr/>
          <p:nvPr/>
        </p:nvSpPr>
        <p:spPr bwMode="auto">
          <a:xfrm rot="5400000">
            <a:off x="1985382" y="416351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Computer Verification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1919539" y="5183045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pic>
        <p:nvPicPr>
          <p:cNvPr id="9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62" y="3036362"/>
            <a:ext cx="2105668" cy="144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336" y="4665663"/>
            <a:ext cx="973532" cy="116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Rectangle à coins arrondis 147"/>
          <p:cNvSpPr/>
          <p:nvPr/>
        </p:nvSpPr>
        <p:spPr>
          <a:xfrm>
            <a:off x="6480064" y="4764746"/>
            <a:ext cx="826076" cy="198135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Computer</a:t>
            </a:r>
            <a:endParaRPr lang="en-US" sz="1600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101" name="Rectangle à coins arrondis 149"/>
          <p:cNvSpPr/>
          <p:nvPr/>
        </p:nvSpPr>
        <p:spPr bwMode="auto">
          <a:xfrm>
            <a:off x="6115637" y="3546820"/>
            <a:ext cx="1517917" cy="41103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Control Model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Rectangle à coins arrondis 20"/>
          <p:cNvSpPr/>
          <p:nvPr/>
        </p:nvSpPr>
        <p:spPr bwMode="auto">
          <a:xfrm>
            <a:off x="4415543" y="5529667"/>
            <a:ext cx="1440822" cy="445391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Limited Over/Undershoots</a:t>
            </a:r>
          </a:p>
        </p:txBody>
      </p:sp>
      <p:pic>
        <p:nvPicPr>
          <p:cNvPr id="10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r="4586" b="53405"/>
          <a:stretch/>
        </p:blipFill>
        <p:spPr bwMode="auto">
          <a:xfrm>
            <a:off x="3248580" y="1311806"/>
            <a:ext cx="2430628" cy="147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à coins arrondis 24"/>
          <p:cNvSpPr/>
          <p:nvPr/>
        </p:nvSpPr>
        <p:spPr bwMode="auto">
          <a:xfrm>
            <a:off x="4323599" y="1248107"/>
            <a:ext cx="1440822" cy="445391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Control Robustness</a:t>
            </a:r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372" y="4304548"/>
            <a:ext cx="2190232" cy="175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Rectangle à coins arrondis 26"/>
          <p:cNvSpPr/>
          <p:nvPr/>
        </p:nvSpPr>
        <p:spPr bwMode="auto">
          <a:xfrm>
            <a:off x="8504986" y="5647905"/>
            <a:ext cx="1440822" cy="445391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Control Specification</a:t>
            </a:r>
          </a:p>
        </p:txBody>
      </p:sp>
      <p:pic>
        <p:nvPicPr>
          <p:cNvPr id="10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189" y="4055685"/>
            <a:ext cx="914430" cy="409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Flèche droite 29"/>
          <p:cNvSpPr/>
          <p:nvPr/>
        </p:nvSpPr>
        <p:spPr bwMode="auto">
          <a:xfrm rot="1874929">
            <a:off x="7531804" y="4101644"/>
            <a:ext cx="951723" cy="531093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Flèche droite 31"/>
          <p:cNvSpPr/>
          <p:nvPr/>
        </p:nvSpPr>
        <p:spPr bwMode="auto">
          <a:xfrm rot="12850939">
            <a:off x="5239002" y="2790645"/>
            <a:ext cx="951723" cy="531093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0" name="Flèche droite 32"/>
          <p:cNvSpPr/>
          <p:nvPr/>
        </p:nvSpPr>
        <p:spPr bwMode="auto">
          <a:xfrm rot="7971125">
            <a:off x="5229234" y="4101643"/>
            <a:ext cx="951723" cy="531093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076" y="1303254"/>
            <a:ext cx="4108528" cy="148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343" y="2864238"/>
            <a:ext cx="983019" cy="344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Rectangle à coins arrondis 19"/>
          <p:cNvSpPr/>
          <p:nvPr/>
        </p:nvSpPr>
        <p:spPr bwMode="auto">
          <a:xfrm>
            <a:off x="8974479" y="1205539"/>
            <a:ext cx="1440822" cy="445391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Control Stability</a:t>
            </a:r>
          </a:p>
        </p:txBody>
      </p:sp>
      <p:sp>
        <p:nvSpPr>
          <p:cNvPr id="114" name="Flèche droite 30"/>
          <p:cNvSpPr/>
          <p:nvPr/>
        </p:nvSpPr>
        <p:spPr bwMode="auto">
          <a:xfrm rot="19279150">
            <a:off x="7531803" y="2714980"/>
            <a:ext cx="951723" cy="531093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58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56068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sp>
        <p:nvSpPr>
          <p:cNvPr id="93" name="Rectangle avec flèche vers la droite 139"/>
          <p:cNvSpPr/>
          <p:nvPr/>
        </p:nvSpPr>
        <p:spPr bwMode="auto">
          <a:xfrm rot="5400000">
            <a:off x="1985385" y="1302466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Architecture Definition</a:t>
            </a:r>
          </a:p>
        </p:txBody>
      </p:sp>
      <p:sp>
        <p:nvSpPr>
          <p:cNvPr id="94" name="Rectangle avec flèche vers la droite 140"/>
          <p:cNvSpPr/>
          <p:nvPr/>
        </p:nvSpPr>
        <p:spPr bwMode="auto">
          <a:xfrm rot="5400000">
            <a:off x="1985384" y="2256149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Performance Assessment</a:t>
            </a:r>
          </a:p>
        </p:txBody>
      </p:sp>
      <p:sp>
        <p:nvSpPr>
          <p:cNvPr id="95" name="Rectangle avec flèche vers la droite 141"/>
          <p:cNvSpPr/>
          <p:nvPr/>
        </p:nvSpPr>
        <p:spPr bwMode="auto">
          <a:xfrm rot="5400000">
            <a:off x="1985383" y="3209832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fontAlgn="auto">
              <a:spcBef>
                <a:spcPts val="0"/>
              </a:spcBef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Arial"/>
              </a:rPr>
              <a:t>Control Design</a:t>
            </a:r>
          </a:p>
        </p:txBody>
      </p:sp>
      <p:sp>
        <p:nvSpPr>
          <p:cNvPr id="96" name="Rectangle avec flèche vers la droite 142"/>
          <p:cNvSpPr/>
          <p:nvPr/>
        </p:nvSpPr>
        <p:spPr bwMode="auto">
          <a:xfrm rot="5400000">
            <a:off x="1985382" y="416351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Computer Verification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1919539" y="5183045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526" y="2852936"/>
            <a:ext cx="520234" cy="18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à coins arrondis 50"/>
          <p:cNvSpPr/>
          <p:nvPr/>
        </p:nvSpPr>
        <p:spPr bwMode="auto">
          <a:xfrm>
            <a:off x="6815678" y="2847220"/>
            <a:ext cx="2426552" cy="61047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Rapid Control Prototyping (RCP)</a:t>
            </a:r>
          </a:p>
        </p:txBody>
      </p:sp>
      <p:sp>
        <p:nvSpPr>
          <p:cNvPr id="70" name="Rectangle à coins arrondis 39"/>
          <p:cNvSpPr/>
          <p:nvPr/>
        </p:nvSpPr>
        <p:spPr>
          <a:xfrm>
            <a:off x="3476652" y="1412776"/>
            <a:ext cx="7044612" cy="871673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800" b="1" kern="0" dirty="0" smtClean="0">
                <a:solidFill>
                  <a:prstClr val="black"/>
                </a:solidFill>
                <a:latin typeface="Calibri"/>
                <a:cs typeface="+mn-cs"/>
              </a:rPr>
              <a:t>Validation of Control Architecture on Real Physical Hardware</a:t>
            </a:r>
            <a:endParaRPr lang="en-US" sz="18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1" name="Rectangle à coins arrondis 139"/>
          <p:cNvSpPr/>
          <p:nvPr/>
        </p:nvSpPr>
        <p:spPr>
          <a:xfrm>
            <a:off x="3476652" y="2349718"/>
            <a:ext cx="7044612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+mn-cs"/>
              </a:rPr>
              <a:t>Main Inputs : Control  Model, Physical Hardware</a:t>
            </a:r>
            <a:endParaRPr lang="en-US" sz="14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005" y="4352766"/>
            <a:ext cx="1632170" cy="109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324" y="2832912"/>
            <a:ext cx="973532" cy="116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à coins arrondis 130"/>
          <p:cNvSpPr/>
          <p:nvPr/>
        </p:nvSpPr>
        <p:spPr>
          <a:xfrm>
            <a:off x="5134052" y="2931995"/>
            <a:ext cx="826076" cy="314713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RCP Computer</a:t>
            </a:r>
            <a:endParaRPr lang="en-US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5" name="Rectangle à coins arrondis 131"/>
          <p:cNvSpPr/>
          <p:nvPr/>
        </p:nvSpPr>
        <p:spPr>
          <a:xfrm>
            <a:off x="4856709" y="5449288"/>
            <a:ext cx="1380761" cy="237132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</a:rPr>
              <a:t>Physical Hardware</a:t>
            </a:r>
            <a:endParaRPr lang="en-US" sz="1100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6" name="Connecteur en angle 7"/>
          <p:cNvCxnSpPr>
            <a:stCxn id="88" idx="3"/>
            <a:endCxn id="89" idx="3"/>
          </p:cNvCxnSpPr>
          <p:nvPr/>
        </p:nvCxnSpPr>
        <p:spPr bwMode="auto">
          <a:xfrm flipH="1" flipV="1">
            <a:off x="6033856" y="3415133"/>
            <a:ext cx="329319" cy="1483364"/>
          </a:xfrm>
          <a:prstGeom prst="bentConnector3">
            <a:avLst>
              <a:gd name="adj1" fmla="val -694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Connecteur en angle 10"/>
          <p:cNvCxnSpPr>
            <a:stCxn id="89" idx="1"/>
            <a:endCxn id="88" idx="1"/>
          </p:cNvCxnSpPr>
          <p:nvPr/>
        </p:nvCxnSpPr>
        <p:spPr bwMode="auto">
          <a:xfrm rot="10800000" flipV="1">
            <a:off x="4731006" y="3415133"/>
            <a:ext cx="329319" cy="1483364"/>
          </a:xfrm>
          <a:prstGeom prst="bentConnector3">
            <a:avLst>
              <a:gd name="adj1" fmla="val 1694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Rectangle à coins arrondis 134"/>
          <p:cNvSpPr/>
          <p:nvPr/>
        </p:nvSpPr>
        <p:spPr>
          <a:xfrm>
            <a:off x="6198061" y="3965724"/>
            <a:ext cx="834043" cy="221285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Sensors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9" name="Rectangle à coins arrondis 140"/>
          <p:cNvSpPr/>
          <p:nvPr/>
        </p:nvSpPr>
        <p:spPr>
          <a:xfrm>
            <a:off x="3930452" y="3980859"/>
            <a:ext cx="1131893" cy="21866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Commands</a:t>
            </a:r>
          </a:p>
        </p:txBody>
      </p:sp>
      <p:sp>
        <p:nvSpPr>
          <p:cNvPr id="120" name="Rectangle à coins arrondis 141"/>
          <p:cNvSpPr/>
          <p:nvPr/>
        </p:nvSpPr>
        <p:spPr>
          <a:xfrm>
            <a:off x="3930452" y="4248860"/>
            <a:ext cx="1131893" cy="21866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Configuration</a:t>
            </a:r>
          </a:p>
        </p:txBody>
      </p:sp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218" y="3109177"/>
            <a:ext cx="968596" cy="666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à coins arrondis 149"/>
          <p:cNvSpPr/>
          <p:nvPr/>
        </p:nvSpPr>
        <p:spPr bwMode="auto">
          <a:xfrm>
            <a:off x="3173172" y="3581429"/>
            <a:ext cx="1033850" cy="218777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Control Model</a:t>
            </a:r>
          </a:p>
        </p:txBody>
      </p:sp>
      <p:sp>
        <p:nvSpPr>
          <p:cNvPr id="121" name="Rectangle à coins arrondis 125"/>
          <p:cNvSpPr/>
          <p:nvPr/>
        </p:nvSpPr>
        <p:spPr bwMode="auto">
          <a:xfrm>
            <a:off x="7647295" y="3645024"/>
            <a:ext cx="2619687" cy="72336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Specification of </a:t>
            </a: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</a:t>
            </a: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ontrol </a:t>
            </a: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A</a:t>
            </a: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lgorithm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Rectangle à coins arrondis 127"/>
          <p:cNvSpPr/>
          <p:nvPr/>
        </p:nvSpPr>
        <p:spPr bwMode="auto">
          <a:xfrm>
            <a:off x="7650693" y="4510519"/>
            <a:ext cx="2619687" cy="72336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  <a:cs typeface="Arial" charset="0"/>
              </a:rPr>
              <a:t>Specification Compliance for Dynamic Performance</a:t>
            </a:r>
            <a:endParaRPr lang="en-US" sz="1600" b="1" kern="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123" name="Flèche droite 142"/>
          <p:cNvSpPr/>
          <p:nvPr/>
        </p:nvSpPr>
        <p:spPr bwMode="auto">
          <a:xfrm>
            <a:off x="7063575" y="4138495"/>
            <a:ext cx="486529" cy="531093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Flèche droite 142"/>
          <p:cNvSpPr/>
          <p:nvPr/>
        </p:nvSpPr>
        <p:spPr bwMode="auto">
          <a:xfrm>
            <a:off x="4304213" y="3262437"/>
            <a:ext cx="703362" cy="531093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white"/>
                </a:solidFill>
                <a:latin typeface="Calibri"/>
              </a:rPr>
              <a:t>C code</a:t>
            </a:r>
            <a:endParaRPr lang="en-US" sz="11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59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82825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Control System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Air Systems</a:t>
            </a:r>
            <a:endParaRPr lang="en-US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4041424048"/>
              </p:ext>
            </p:extLst>
          </p:nvPr>
        </p:nvGraphicFramePr>
        <p:xfrm>
          <a:off x="-681548" y="1311291"/>
          <a:ext cx="6987912" cy="4812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024" y="1313699"/>
            <a:ext cx="5555065" cy="4810098"/>
          </a:xfrm>
          <a:prstGeom prst="rect">
            <a:avLst/>
          </a:prstGeom>
        </p:spPr>
      </p:pic>
      <p:pic>
        <p:nvPicPr>
          <p:cNvPr id="463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4581140"/>
            <a:ext cx="2304235" cy="177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3" name="Speech bubble"/>
          <p:cNvSpPr/>
          <p:nvPr>
            <p:custDataLst>
              <p:tags r:id="rId1"/>
            </p:custDataLst>
          </p:nvPr>
        </p:nvSpPr>
        <p:spPr bwMode="auto">
          <a:xfrm>
            <a:off x="7680176" y="5495398"/>
            <a:ext cx="1690100" cy="386029"/>
          </a:xfrm>
          <a:prstGeom prst="accentBorderCallout1">
            <a:avLst>
              <a:gd name="adj1" fmla="val 41553"/>
              <a:gd name="adj2" fmla="val -3668"/>
              <a:gd name="adj3" fmla="val 33989"/>
              <a:gd name="adj4" fmla="val -49871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ECS Integration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474" name="Speech bubble"/>
          <p:cNvSpPr/>
          <p:nvPr>
            <p:custDataLst>
              <p:tags r:id="rId2"/>
            </p:custDataLst>
          </p:nvPr>
        </p:nvSpPr>
        <p:spPr bwMode="auto">
          <a:xfrm>
            <a:off x="10128448" y="1392451"/>
            <a:ext cx="1690100" cy="570695"/>
          </a:xfrm>
          <a:prstGeom prst="accentBorderCallout1">
            <a:avLst>
              <a:gd name="adj1" fmla="val 41553"/>
              <a:gd name="adj2" fmla="val -3668"/>
              <a:gd name="adj3" fmla="val 227436"/>
              <a:gd name="adj4" fmla="val -53478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„Classical“ ECS Architecture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475" name="Rounded Rectangle 474"/>
          <p:cNvSpPr/>
          <p:nvPr/>
        </p:nvSpPr>
        <p:spPr>
          <a:xfrm>
            <a:off x="6672064" y="481013"/>
            <a:ext cx="2916345" cy="620771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i="1" dirty="0" smtClean="0">
                <a:solidFill>
                  <a:srgbClr val="3A3838"/>
                </a:solidFill>
                <a:latin typeface="Arial" panose="020B0604020202020204" pitchFamily="34" charset="0"/>
              </a:rPr>
              <a:t>Acronym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ECS</a:t>
            </a:r>
            <a:r>
              <a:rPr lang="en-US" sz="120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     : Environmental Control System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34953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sp>
        <p:nvSpPr>
          <p:cNvPr id="67" name="Rectangle 3"/>
          <p:cNvSpPr>
            <a:spLocks/>
          </p:cNvSpPr>
          <p:nvPr/>
        </p:nvSpPr>
        <p:spPr bwMode="auto">
          <a:xfrm>
            <a:off x="2042864" y="133072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spcAft>
                <a:spcPct val="40000"/>
              </a:spcAft>
              <a:buClr>
                <a:srgbClr val="4152A5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  <a:latin typeface="Calibri" pitchFamily="34" charset="0"/>
              <a:sym typeface="Wingdings" pitchFamily="2" charset="2"/>
            </a:endParaRPr>
          </a:p>
          <a:p>
            <a:pPr marL="342900" indent="-342900" eaLnBrk="0" hangingPunct="0">
              <a:spcBef>
                <a:spcPct val="20000"/>
              </a:spcBef>
              <a:spcAft>
                <a:spcPct val="40000"/>
              </a:spcAft>
              <a:buClr>
                <a:srgbClr val="4152A5"/>
              </a:buClr>
              <a:buFont typeface="Arial" charset="0"/>
              <a:buNone/>
            </a:pPr>
            <a:endParaRPr lang="en-US" sz="3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" name="Rectangle avec flèche vers la droite 30"/>
          <p:cNvSpPr/>
          <p:nvPr/>
        </p:nvSpPr>
        <p:spPr bwMode="auto">
          <a:xfrm rot="5400000">
            <a:off x="2020073" y="13112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Architecture Definition</a:t>
            </a:r>
          </a:p>
        </p:txBody>
      </p:sp>
      <p:sp>
        <p:nvSpPr>
          <p:cNvPr id="69" name="Rectangle avec flèche vers la droite 31"/>
          <p:cNvSpPr/>
          <p:nvPr/>
        </p:nvSpPr>
        <p:spPr bwMode="auto">
          <a:xfrm rot="5400000">
            <a:off x="2020072" y="22649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Performance Assessment</a:t>
            </a:r>
          </a:p>
        </p:txBody>
      </p:sp>
      <p:sp>
        <p:nvSpPr>
          <p:cNvPr id="70" name="Rectangle avec flèche vers la droite 32"/>
          <p:cNvSpPr/>
          <p:nvPr/>
        </p:nvSpPr>
        <p:spPr bwMode="auto">
          <a:xfrm rot="5400000">
            <a:off x="2020071" y="32186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Control Design</a:t>
            </a:r>
          </a:p>
        </p:txBody>
      </p:sp>
      <p:sp>
        <p:nvSpPr>
          <p:cNvPr id="71" name="Rectangle avec flèche vers la droite 33"/>
          <p:cNvSpPr/>
          <p:nvPr/>
        </p:nvSpPr>
        <p:spPr bwMode="auto">
          <a:xfrm rot="5400000">
            <a:off x="2020070" y="4172324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Arial"/>
              </a:rPr>
              <a:t>Computer Verification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1954227" y="5191854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sp>
        <p:nvSpPr>
          <p:cNvPr id="74" name="Rectangle à coins arrondis 13"/>
          <p:cNvSpPr/>
          <p:nvPr/>
        </p:nvSpPr>
        <p:spPr>
          <a:xfrm>
            <a:off x="3218521" y="1401547"/>
            <a:ext cx="7044612" cy="87167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solidFill>
                  <a:prstClr val="black"/>
                </a:solidFill>
                <a:latin typeface="Calibri"/>
                <a:cs typeface="Arial"/>
              </a:rPr>
              <a:t>Verify the </a:t>
            </a: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/>
              </a:rPr>
              <a:t>Compliance </a:t>
            </a:r>
            <a:r>
              <a:rPr lang="en-US" b="1" kern="0" dirty="0">
                <a:solidFill>
                  <a:prstClr val="black"/>
                </a:solidFill>
                <a:latin typeface="Calibri"/>
                <a:cs typeface="Arial"/>
              </a:rPr>
              <a:t>of </a:t>
            </a: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/>
              </a:rPr>
              <a:t>Software Design </a:t>
            </a:r>
            <a:r>
              <a:rPr lang="en-US" b="1" kern="0" dirty="0">
                <a:solidFill>
                  <a:prstClr val="black"/>
                </a:solidFill>
                <a:latin typeface="Calibri"/>
                <a:cs typeface="Arial"/>
              </a:rPr>
              <a:t>versus its </a:t>
            </a: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/>
              </a:rPr>
              <a:t>Specification</a:t>
            </a:r>
            <a:endParaRPr lang="en-US" b="1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83" name="Rectangle à coins arrondis 23"/>
          <p:cNvSpPr/>
          <p:nvPr/>
        </p:nvSpPr>
        <p:spPr>
          <a:xfrm>
            <a:off x="3218518" y="2330804"/>
            <a:ext cx="7044613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Arial"/>
              </a:rPr>
              <a:t>Main Inputs : Control Law Specification, Software Specification</a:t>
            </a:r>
            <a:endParaRPr lang="en-US" sz="1400" b="1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46" y="4352766"/>
            <a:ext cx="1632170" cy="109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65" y="2832912"/>
            <a:ext cx="973532" cy="116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à coins arrondis 130"/>
          <p:cNvSpPr/>
          <p:nvPr/>
        </p:nvSpPr>
        <p:spPr>
          <a:xfrm>
            <a:off x="4565693" y="2931995"/>
            <a:ext cx="826076" cy="198135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Computer</a:t>
            </a:r>
            <a:endParaRPr lang="en-US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8" name="Rectangle à coins arrondis 131"/>
          <p:cNvSpPr/>
          <p:nvPr/>
        </p:nvSpPr>
        <p:spPr>
          <a:xfrm>
            <a:off x="4288350" y="5449287"/>
            <a:ext cx="1380761" cy="350353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Real actuators </a:t>
            </a:r>
            <a:r>
              <a:rPr lang="en-US" sz="1100" kern="0" dirty="0" smtClean="0">
                <a:solidFill>
                  <a:prstClr val="black"/>
                </a:solidFill>
                <a:latin typeface="Calibri"/>
              </a:rPr>
              <a:t> (Hardware)</a:t>
            </a:r>
            <a:endParaRPr lang="en-US" sz="1100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9" name="Connecteur en angle 7"/>
          <p:cNvCxnSpPr>
            <a:stCxn id="25" idx="3"/>
            <a:endCxn id="26" idx="3"/>
          </p:cNvCxnSpPr>
          <p:nvPr/>
        </p:nvCxnSpPr>
        <p:spPr bwMode="auto">
          <a:xfrm flipH="1" flipV="1">
            <a:off x="5465497" y="3415133"/>
            <a:ext cx="329319" cy="1483364"/>
          </a:xfrm>
          <a:prstGeom prst="bentConnector3">
            <a:avLst>
              <a:gd name="adj1" fmla="val -694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Connecteur en angle 10"/>
          <p:cNvCxnSpPr>
            <a:stCxn id="26" idx="1"/>
            <a:endCxn id="25" idx="1"/>
          </p:cNvCxnSpPr>
          <p:nvPr/>
        </p:nvCxnSpPr>
        <p:spPr bwMode="auto">
          <a:xfrm rot="10800000" flipV="1">
            <a:off x="4162647" y="3415133"/>
            <a:ext cx="329319" cy="1483364"/>
          </a:xfrm>
          <a:prstGeom prst="bentConnector3">
            <a:avLst>
              <a:gd name="adj1" fmla="val 1694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à coins arrondis 134"/>
          <p:cNvSpPr/>
          <p:nvPr/>
        </p:nvSpPr>
        <p:spPr>
          <a:xfrm>
            <a:off x="5629702" y="3965724"/>
            <a:ext cx="834043" cy="221285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Sensors</a:t>
            </a:r>
            <a:endParaRPr lang="en-US" sz="11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2" name="Rectangle à coins arrondis 140"/>
          <p:cNvSpPr/>
          <p:nvPr/>
        </p:nvSpPr>
        <p:spPr>
          <a:xfrm>
            <a:off x="3362093" y="3980859"/>
            <a:ext cx="1131893" cy="21866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Commands</a:t>
            </a:r>
          </a:p>
        </p:txBody>
      </p:sp>
      <p:sp>
        <p:nvSpPr>
          <p:cNvPr id="33" name="Rectangle à coins arrondis 141"/>
          <p:cNvSpPr/>
          <p:nvPr/>
        </p:nvSpPr>
        <p:spPr>
          <a:xfrm>
            <a:off x="3362093" y="4248860"/>
            <a:ext cx="1131893" cy="218663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Configuration</a:t>
            </a: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23" y="3214040"/>
            <a:ext cx="899805" cy="71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51" y="2918944"/>
            <a:ext cx="658599" cy="295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à coins arrondis 149"/>
          <p:cNvSpPr/>
          <p:nvPr/>
        </p:nvSpPr>
        <p:spPr bwMode="auto">
          <a:xfrm>
            <a:off x="4368281" y="3485897"/>
            <a:ext cx="1300830" cy="18564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Computer </a:t>
            </a:r>
            <a:r>
              <a:rPr lang="en-US" sz="1100" kern="0" dirty="0">
                <a:solidFill>
                  <a:prstClr val="black"/>
                </a:solidFill>
                <a:latin typeface="Calibri"/>
                <a:cs typeface="+mn-cs"/>
              </a:rPr>
              <a:t>Model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93" y="5010552"/>
            <a:ext cx="658599" cy="295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01" y="4669748"/>
            <a:ext cx="899805" cy="71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à coins arrondis 149"/>
          <p:cNvSpPr/>
          <p:nvPr/>
        </p:nvSpPr>
        <p:spPr bwMode="auto">
          <a:xfrm>
            <a:off x="4431021" y="5106773"/>
            <a:ext cx="1160923" cy="194435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fontAlgn="auto">
              <a:spcBef>
                <a:spcPts val="0"/>
              </a:spcBef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</a:rPr>
              <a:t>Physical </a:t>
            </a:r>
            <a:r>
              <a:rPr lang="en-US" sz="1100" kern="0" dirty="0">
                <a:solidFill>
                  <a:prstClr val="black"/>
                </a:solidFill>
                <a:latin typeface="Calibri"/>
              </a:rPr>
              <a:t>Model</a:t>
            </a:r>
          </a:p>
        </p:txBody>
      </p:sp>
      <p:sp>
        <p:nvSpPr>
          <p:cNvPr id="40" name="Rectangle à coins arrondis 125"/>
          <p:cNvSpPr/>
          <p:nvPr/>
        </p:nvSpPr>
        <p:spPr bwMode="auto">
          <a:xfrm>
            <a:off x="7647295" y="4073786"/>
            <a:ext cx="2619687" cy="72336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Verify Compliance of Software </a:t>
            </a: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Design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Flèche droite 142"/>
          <p:cNvSpPr/>
          <p:nvPr/>
        </p:nvSpPr>
        <p:spPr bwMode="auto">
          <a:xfrm>
            <a:off x="6333998" y="4172646"/>
            <a:ext cx="951723" cy="531093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à coins arrondis 50"/>
          <p:cNvSpPr/>
          <p:nvPr/>
        </p:nvSpPr>
        <p:spPr bwMode="auto">
          <a:xfrm>
            <a:off x="6509264" y="2968060"/>
            <a:ext cx="2426552" cy="61047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Early verification of software Design (</a:t>
            </a:r>
            <a:r>
              <a:rPr lang="en-US" sz="1400" kern="0" dirty="0" err="1" smtClean="0">
                <a:solidFill>
                  <a:prstClr val="black"/>
                </a:solidFill>
                <a:latin typeface="Calibri"/>
                <a:cs typeface="+mn-cs"/>
              </a:rPr>
              <a:t>Scade</a:t>
            </a: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 Virtual System)</a:t>
            </a:r>
            <a:endParaRPr lang="en-US" sz="14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60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1654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sp>
        <p:nvSpPr>
          <p:cNvPr id="67" name="Rectangle 3"/>
          <p:cNvSpPr>
            <a:spLocks/>
          </p:cNvSpPr>
          <p:nvPr/>
        </p:nvSpPr>
        <p:spPr bwMode="auto">
          <a:xfrm>
            <a:off x="2042864" y="133072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spcAft>
                <a:spcPct val="40000"/>
              </a:spcAft>
              <a:buClr>
                <a:srgbClr val="4152A5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  <a:latin typeface="Calibri" pitchFamily="34" charset="0"/>
              <a:sym typeface="Wingdings" pitchFamily="2" charset="2"/>
            </a:endParaRPr>
          </a:p>
          <a:p>
            <a:pPr marL="342900" indent="-342900" eaLnBrk="0" hangingPunct="0">
              <a:spcBef>
                <a:spcPct val="20000"/>
              </a:spcBef>
              <a:spcAft>
                <a:spcPct val="40000"/>
              </a:spcAft>
              <a:buClr>
                <a:srgbClr val="4152A5"/>
              </a:buClr>
              <a:buFont typeface="Arial" charset="0"/>
              <a:buNone/>
            </a:pPr>
            <a:endParaRPr lang="en-US" sz="3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" name="Rectangle avec flèche vers la droite 30"/>
          <p:cNvSpPr/>
          <p:nvPr/>
        </p:nvSpPr>
        <p:spPr bwMode="auto">
          <a:xfrm rot="5400000">
            <a:off x="2020073" y="131127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Architecture Definition</a:t>
            </a:r>
          </a:p>
        </p:txBody>
      </p:sp>
      <p:sp>
        <p:nvSpPr>
          <p:cNvPr id="69" name="Rectangle avec flèche vers la droite 31"/>
          <p:cNvSpPr/>
          <p:nvPr/>
        </p:nvSpPr>
        <p:spPr bwMode="auto">
          <a:xfrm rot="5400000">
            <a:off x="2020072" y="226495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Performance Assessment</a:t>
            </a:r>
          </a:p>
        </p:txBody>
      </p:sp>
      <p:sp>
        <p:nvSpPr>
          <p:cNvPr id="70" name="Rectangle avec flèche vers la droite 32"/>
          <p:cNvSpPr/>
          <p:nvPr/>
        </p:nvSpPr>
        <p:spPr bwMode="auto">
          <a:xfrm rot="5400000">
            <a:off x="2020071" y="321864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Control Design</a:t>
            </a:r>
          </a:p>
        </p:txBody>
      </p:sp>
      <p:sp>
        <p:nvSpPr>
          <p:cNvPr id="71" name="Rectangle avec flèche vers la droite 33"/>
          <p:cNvSpPr/>
          <p:nvPr/>
        </p:nvSpPr>
        <p:spPr bwMode="auto">
          <a:xfrm rot="5400000">
            <a:off x="2020070" y="4172324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Arial"/>
              </a:rPr>
              <a:t>Computer Verification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1954227" y="5191854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450" y="2955166"/>
            <a:ext cx="2052735" cy="1640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Rectangle à coins arrondis 13"/>
          <p:cNvSpPr/>
          <p:nvPr/>
        </p:nvSpPr>
        <p:spPr>
          <a:xfrm>
            <a:off x="3218521" y="1401547"/>
            <a:ext cx="7044612" cy="871672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solidFill>
                  <a:prstClr val="black"/>
                </a:solidFill>
                <a:latin typeface="Calibri"/>
                <a:cs typeface="Arial"/>
              </a:rPr>
              <a:t>Verify the </a:t>
            </a: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/>
              </a:rPr>
              <a:t>Compliance </a:t>
            </a:r>
            <a:r>
              <a:rPr lang="en-US" b="1" kern="0" dirty="0">
                <a:solidFill>
                  <a:prstClr val="black"/>
                </a:solidFill>
                <a:latin typeface="Calibri"/>
                <a:cs typeface="Arial"/>
              </a:rPr>
              <a:t>of </a:t>
            </a: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/>
              </a:rPr>
              <a:t>Software </a:t>
            </a:r>
            <a:r>
              <a:rPr lang="en-US" b="1" kern="0" dirty="0">
                <a:solidFill>
                  <a:prstClr val="black"/>
                </a:solidFill>
                <a:latin typeface="Calibri"/>
                <a:cs typeface="Arial"/>
              </a:rPr>
              <a:t>I</a:t>
            </a: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/>
              </a:rPr>
              <a:t>mplementation </a:t>
            </a:r>
            <a:r>
              <a:rPr lang="en-US" b="1" kern="0" dirty="0">
                <a:solidFill>
                  <a:prstClr val="black"/>
                </a:solidFill>
                <a:latin typeface="Calibri"/>
                <a:cs typeface="Arial"/>
              </a:rPr>
              <a:t>versus its </a:t>
            </a: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/>
              </a:rPr>
              <a:t>Specification</a:t>
            </a:r>
            <a:endParaRPr lang="en-US" b="1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03" y="2750207"/>
            <a:ext cx="914430" cy="409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406" y="4928855"/>
            <a:ext cx="973532" cy="116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Rectangle à coins arrondis 16"/>
          <p:cNvSpPr/>
          <p:nvPr/>
        </p:nvSpPr>
        <p:spPr>
          <a:xfrm>
            <a:off x="4042134" y="5027938"/>
            <a:ext cx="826076" cy="198135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Computer</a:t>
            </a:r>
            <a:endParaRPr lang="en-US" sz="1600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78" name="Flèche courbée vers la gauche 6"/>
          <p:cNvSpPr/>
          <p:nvPr/>
        </p:nvSpPr>
        <p:spPr bwMode="auto">
          <a:xfrm>
            <a:off x="5523161" y="4154216"/>
            <a:ext cx="783771" cy="1598148"/>
          </a:xfrm>
          <a:prstGeom prst="curvedLeftArrow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100" kern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79" name="Rectangle à coins arrondis 18"/>
          <p:cNvSpPr/>
          <p:nvPr/>
        </p:nvSpPr>
        <p:spPr>
          <a:xfrm>
            <a:off x="5740642" y="4779306"/>
            <a:ext cx="1126149" cy="347699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Certified C Code Generator</a:t>
            </a:r>
            <a:endParaRPr lang="en-US" sz="1100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80" name="Rectangle à coins arrondis 21"/>
          <p:cNvSpPr/>
          <p:nvPr/>
        </p:nvSpPr>
        <p:spPr>
          <a:xfrm>
            <a:off x="5594589" y="2955166"/>
            <a:ext cx="1468144" cy="934017"/>
          </a:xfrm>
          <a:prstGeom prst="roundRect">
            <a:avLst>
              <a:gd name="adj" fmla="val 7676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Implementation :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Control laws,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Monitoring,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Logics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Arial"/>
              </a:rPr>
              <a:t>Low level Drivers</a:t>
            </a:r>
            <a:endParaRPr lang="en-US" sz="1100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39" y="3222384"/>
            <a:ext cx="1987679" cy="167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Flèche droite 22"/>
          <p:cNvSpPr/>
          <p:nvPr/>
        </p:nvSpPr>
        <p:spPr bwMode="auto">
          <a:xfrm>
            <a:off x="6401735" y="3826759"/>
            <a:ext cx="1323472" cy="737996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ctangle à coins arrondis 23"/>
          <p:cNvSpPr/>
          <p:nvPr/>
        </p:nvSpPr>
        <p:spPr>
          <a:xfrm>
            <a:off x="3218518" y="2330804"/>
            <a:ext cx="7044613" cy="3493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kern="0" dirty="0" smtClean="0">
                <a:solidFill>
                  <a:prstClr val="black"/>
                </a:solidFill>
                <a:latin typeface="Calibri"/>
                <a:cs typeface="Arial"/>
              </a:rPr>
              <a:t>Main Inputs : Control Law Specification, Software Specification, Electronic Cards</a:t>
            </a:r>
            <a:endParaRPr lang="en-US" sz="1400" b="1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84" name="Rectangle à coins arrondis 24"/>
          <p:cNvSpPr/>
          <p:nvPr/>
        </p:nvSpPr>
        <p:spPr bwMode="auto">
          <a:xfrm>
            <a:off x="7486958" y="5044954"/>
            <a:ext cx="2619687" cy="72336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Verify Compliance of Software Implementation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61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402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sp>
        <p:nvSpPr>
          <p:cNvPr id="25" name="Rectangle 3"/>
          <p:cNvSpPr>
            <a:spLocks/>
          </p:cNvSpPr>
          <p:nvPr/>
        </p:nvSpPr>
        <p:spPr bwMode="auto">
          <a:xfrm>
            <a:off x="1919536" y="11909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400" dirty="0">
              <a:latin typeface="Calibri" pitchFamily="34" charset="0"/>
              <a:sym typeface="Wingdings" pitchFamily="2" charset="2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lang="en-US" sz="3200" dirty="0">
              <a:latin typeface="Calibri" pitchFamily="34" charset="0"/>
            </a:endParaRPr>
          </a:p>
        </p:txBody>
      </p:sp>
      <p:sp>
        <p:nvSpPr>
          <p:cNvPr id="26" name="Rectangle avec flèche vers la droite 30"/>
          <p:cNvSpPr/>
          <p:nvPr/>
        </p:nvSpPr>
        <p:spPr bwMode="auto">
          <a:xfrm rot="5400000">
            <a:off x="1896745" y="1171455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Architecture Definition</a:t>
            </a:r>
          </a:p>
        </p:txBody>
      </p:sp>
      <p:sp>
        <p:nvSpPr>
          <p:cNvPr id="27" name="Rectangle avec flèche vers la droite 31"/>
          <p:cNvSpPr/>
          <p:nvPr/>
        </p:nvSpPr>
        <p:spPr bwMode="auto">
          <a:xfrm rot="5400000">
            <a:off x="1896744" y="2125138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Performance Assessment</a:t>
            </a:r>
          </a:p>
        </p:txBody>
      </p:sp>
      <p:sp>
        <p:nvSpPr>
          <p:cNvPr id="28" name="Rectangle avec flèche vers la droite 32"/>
          <p:cNvSpPr/>
          <p:nvPr/>
        </p:nvSpPr>
        <p:spPr bwMode="auto">
          <a:xfrm rot="5400000">
            <a:off x="1896743" y="3078821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Control Design</a:t>
            </a:r>
          </a:p>
        </p:txBody>
      </p:sp>
      <p:sp>
        <p:nvSpPr>
          <p:cNvPr id="29" name="Rectangle avec flèche vers la droite 33"/>
          <p:cNvSpPr/>
          <p:nvPr/>
        </p:nvSpPr>
        <p:spPr bwMode="auto">
          <a:xfrm rot="5400000">
            <a:off x="1896742" y="4032504"/>
            <a:ext cx="871673" cy="1003365"/>
          </a:xfrm>
          <a:prstGeom prst="rightArrowCallou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white"/>
                </a:solidFill>
                <a:latin typeface="Calibri"/>
                <a:cs typeface="+mn-cs"/>
              </a:rPr>
              <a:t>Computer Verification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830899" y="5052034"/>
            <a:ext cx="1003365" cy="87167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Arial"/>
              </a:rPr>
              <a:t>A/C Integration</a:t>
            </a:r>
          </a:p>
        </p:txBody>
      </p:sp>
      <p:pic>
        <p:nvPicPr>
          <p:cNvPr id="31" name="Picture 7" descr="HIL overview V4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51"/>
          <a:stretch>
            <a:fillRect/>
          </a:stretch>
        </p:blipFill>
        <p:spPr bwMode="auto">
          <a:xfrm>
            <a:off x="5718160" y="2235592"/>
            <a:ext cx="2455111" cy="24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871" y="3804060"/>
            <a:ext cx="1812269" cy="1220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4" t="3703" r="4092" b="3703"/>
          <a:stretch>
            <a:fillRect/>
          </a:stretch>
        </p:blipFill>
        <p:spPr bwMode="auto">
          <a:xfrm>
            <a:off x="8631467" y="3693063"/>
            <a:ext cx="1123834" cy="1536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631" y="1942210"/>
            <a:ext cx="1718806" cy="1160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4" descr="32-1_r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714" y="1949733"/>
            <a:ext cx="1495406" cy="1152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Double flèche horizontale 39"/>
          <p:cNvSpPr/>
          <p:nvPr/>
        </p:nvSpPr>
        <p:spPr bwMode="auto">
          <a:xfrm>
            <a:off x="4888146" y="2436916"/>
            <a:ext cx="1146190" cy="512089"/>
          </a:xfrm>
          <a:prstGeom prst="left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Rectangle à coins arrondis 40"/>
          <p:cNvSpPr/>
          <p:nvPr/>
        </p:nvSpPr>
        <p:spPr bwMode="auto">
          <a:xfrm>
            <a:off x="3548871" y="1450832"/>
            <a:ext cx="1747566" cy="41103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Physical Model</a:t>
            </a:r>
          </a:p>
        </p:txBody>
      </p:sp>
      <p:sp>
        <p:nvSpPr>
          <p:cNvPr id="38" name="Rectangle à coins arrondis 41"/>
          <p:cNvSpPr/>
          <p:nvPr/>
        </p:nvSpPr>
        <p:spPr bwMode="auto">
          <a:xfrm>
            <a:off x="8161721" y="1450103"/>
            <a:ext cx="1993082" cy="41103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Hardware Controller</a:t>
            </a:r>
          </a:p>
        </p:txBody>
      </p:sp>
      <p:sp>
        <p:nvSpPr>
          <p:cNvPr id="39" name="Rectangle à coins arrondis 42"/>
          <p:cNvSpPr/>
          <p:nvPr/>
        </p:nvSpPr>
        <p:spPr bwMode="auto">
          <a:xfrm>
            <a:off x="3573509" y="5052034"/>
            <a:ext cx="1747566" cy="41103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Synoptic</a:t>
            </a:r>
          </a:p>
        </p:txBody>
      </p:sp>
      <p:sp>
        <p:nvSpPr>
          <p:cNvPr id="40" name="Rectangle à coins arrondis 43"/>
          <p:cNvSpPr/>
          <p:nvPr/>
        </p:nvSpPr>
        <p:spPr bwMode="auto">
          <a:xfrm>
            <a:off x="8196843" y="5250927"/>
            <a:ext cx="1993082" cy="41103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Hardware Actuators</a:t>
            </a:r>
          </a:p>
        </p:txBody>
      </p:sp>
      <p:sp>
        <p:nvSpPr>
          <p:cNvPr id="41" name="Double flèche horizontale 44"/>
          <p:cNvSpPr/>
          <p:nvPr/>
        </p:nvSpPr>
        <p:spPr bwMode="auto">
          <a:xfrm>
            <a:off x="4940722" y="3951558"/>
            <a:ext cx="1146190" cy="512089"/>
          </a:xfrm>
          <a:prstGeom prst="left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Double flèche horizontale 45"/>
          <p:cNvSpPr/>
          <p:nvPr/>
        </p:nvSpPr>
        <p:spPr bwMode="auto">
          <a:xfrm>
            <a:off x="7775735" y="2436916"/>
            <a:ext cx="1146190" cy="512089"/>
          </a:xfrm>
          <a:prstGeom prst="left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Double flèche horizontale 47"/>
          <p:cNvSpPr/>
          <p:nvPr/>
        </p:nvSpPr>
        <p:spPr bwMode="auto">
          <a:xfrm>
            <a:off x="7711368" y="4009895"/>
            <a:ext cx="1146190" cy="512089"/>
          </a:xfrm>
          <a:prstGeom prst="left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ectangle à coins arrondis 48"/>
          <p:cNvSpPr/>
          <p:nvPr/>
        </p:nvSpPr>
        <p:spPr bwMode="auto">
          <a:xfrm>
            <a:off x="5949174" y="1736692"/>
            <a:ext cx="1993082" cy="41103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>
                <a:solidFill>
                  <a:prstClr val="black"/>
                </a:solidFill>
                <a:latin typeface="Calibri"/>
                <a:cs typeface="+mn-cs"/>
              </a:rPr>
              <a:t>Real Time Simulator</a:t>
            </a:r>
          </a:p>
        </p:txBody>
      </p:sp>
      <p:sp>
        <p:nvSpPr>
          <p:cNvPr id="45" name="Rectangle à coins arrondis 50"/>
          <p:cNvSpPr/>
          <p:nvPr/>
        </p:nvSpPr>
        <p:spPr bwMode="auto">
          <a:xfrm>
            <a:off x="5624849" y="4816980"/>
            <a:ext cx="2443561" cy="521594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 charset="0"/>
              </a:rPr>
              <a:t>Hardware In the Loop Simulation (</a:t>
            </a:r>
            <a:r>
              <a:rPr lang="en-US" b="1" kern="0" dirty="0" err="1" smtClean="0">
                <a:solidFill>
                  <a:prstClr val="black"/>
                </a:solidFill>
                <a:latin typeface="Calibri"/>
                <a:cs typeface="Arial" charset="0"/>
              </a:rPr>
              <a:t>HiL</a:t>
            </a:r>
            <a:r>
              <a:rPr lang="en-US" b="1" kern="0" dirty="0" smtClean="0">
                <a:solidFill>
                  <a:prstClr val="black"/>
                </a:solidFill>
                <a:latin typeface="Calibri"/>
                <a:cs typeface="Arial" charset="0"/>
              </a:rPr>
              <a:t>)</a:t>
            </a:r>
            <a:endParaRPr lang="en-US" b="1" kern="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46" name="Rectangle à coins arrondis 51"/>
          <p:cNvSpPr/>
          <p:nvPr/>
        </p:nvSpPr>
        <p:spPr bwMode="auto">
          <a:xfrm>
            <a:off x="5624848" y="5440743"/>
            <a:ext cx="2443561" cy="445391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kern="0" dirty="0" smtClean="0">
                <a:solidFill>
                  <a:prstClr val="black"/>
                </a:solidFill>
                <a:latin typeface="Calibri"/>
                <a:cs typeface="+mn-cs"/>
              </a:rPr>
              <a:t>Mature Software Implementation Ready for system test benches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62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1721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Use Cases</a:t>
            </a:r>
            <a:endParaRPr lang="en-US" altLang="fr-FR" dirty="0" smtClean="0"/>
          </a:p>
        </p:txBody>
      </p:sp>
      <p:sp>
        <p:nvSpPr>
          <p:cNvPr id="18441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Simulation at LTS</a:t>
            </a:r>
            <a:endParaRPr lang="en-US" altLang="fr-FR" dirty="0"/>
          </a:p>
        </p:txBody>
      </p:sp>
      <p:sp>
        <p:nvSpPr>
          <p:cNvPr id="25" name="Rectangle 3"/>
          <p:cNvSpPr>
            <a:spLocks/>
          </p:cNvSpPr>
          <p:nvPr/>
        </p:nvSpPr>
        <p:spPr bwMode="auto">
          <a:xfrm>
            <a:off x="1919536" y="11909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400" dirty="0">
              <a:latin typeface="Calibri" pitchFamily="34" charset="0"/>
              <a:sym typeface="Wingdings" pitchFamily="2" charset="2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lang="en-US" sz="3200" dirty="0">
              <a:latin typeface="Calibri" pitchFamily="34" charset="0"/>
            </a:endParaRPr>
          </a:p>
        </p:txBody>
      </p:sp>
      <p:sp>
        <p:nvSpPr>
          <p:cNvPr id="47" name="Rectangle avec flèche vers la droite 42"/>
          <p:cNvSpPr/>
          <p:nvPr/>
        </p:nvSpPr>
        <p:spPr bwMode="auto">
          <a:xfrm rot="5400000">
            <a:off x="505397" y="1256143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Architecture Definition</a:t>
            </a:r>
          </a:p>
        </p:txBody>
      </p:sp>
      <p:sp>
        <p:nvSpPr>
          <p:cNvPr id="48" name="Rectangle avec flèche vers la droite 43"/>
          <p:cNvSpPr/>
          <p:nvPr/>
        </p:nvSpPr>
        <p:spPr bwMode="auto">
          <a:xfrm rot="5400000">
            <a:off x="505396" y="2209826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Performance Assessment</a:t>
            </a:r>
          </a:p>
        </p:txBody>
      </p:sp>
      <p:sp>
        <p:nvSpPr>
          <p:cNvPr id="49" name="Rectangle avec flèche vers la droite 44"/>
          <p:cNvSpPr/>
          <p:nvPr/>
        </p:nvSpPr>
        <p:spPr bwMode="auto">
          <a:xfrm rot="5400000">
            <a:off x="505395" y="3163509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Control Design</a:t>
            </a:r>
          </a:p>
        </p:txBody>
      </p:sp>
      <p:sp>
        <p:nvSpPr>
          <p:cNvPr id="50" name="Rectangle avec flèche vers la droite 45"/>
          <p:cNvSpPr/>
          <p:nvPr/>
        </p:nvSpPr>
        <p:spPr bwMode="auto">
          <a:xfrm rot="5400000">
            <a:off x="505394" y="4117192"/>
            <a:ext cx="871673" cy="1003365"/>
          </a:xfrm>
          <a:prstGeom prst="rightArrowCallou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vert27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100" b="1" kern="0" dirty="0">
                <a:solidFill>
                  <a:prstClr val="black"/>
                </a:solidFill>
                <a:latin typeface="Calibri"/>
                <a:cs typeface="+mn-cs"/>
              </a:rPr>
              <a:t>Computer Verification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39551" y="5136722"/>
            <a:ext cx="1003365" cy="871673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100" b="1" kern="0" dirty="0" smtClean="0">
                <a:solidFill>
                  <a:prstClr val="white"/>
                </a:solidFill>
                <a:latin typeface="Calibri"/>
                <a:cs typeface="+mn-cs"/>
              </a:rPr>
              <a:t>A/C Integration</a:t>
            </a:r>
            <a:endParaRPr lang="en-US" sz="1100" b="1" kern="0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53" name="Rectangle à coins arrondis 13"/>
          <p:cNvSpPr/>
          <p:nvPr/>
        </p:nvSpPr>
        <p:spPr>
          <a:xfrm>
            <a:off x="1703512" y="1321989"/>
            <a:ext cx="7044612" cy="871673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>
                <a:solidFill>
                  <a:prstClr val="black"/>
                </a:solidFill>
                <a:latin typeface="Calibri"/>
              </a:rPr>
              <a:t>Verify system integration into the aircraft</a:t>
            </a:r>
          </a:p>
        </p:txBody>
      </p:sp>
      <p:grpSp>
        <p:nvGrpSpPr>
          <p:cNvPr id="54" name="Group 32"/>
          <p:cNvGrpSpPr>
            <a:grpSpLocks/>
          </p:cNvGrpSpPr>
          <p:nvPr/>
        </p:nvGrpSpPr>
        <p:grpSpPr bwMode="auto">
          <a:xfrm>
            <a:off x="1703513" y="2434562"/>
            <a:ext cx="7128792" cy="3725151"/>
            <a:chOff x="144" y="1103"/>
            <a:chExt cx="6336" cy="2497"/>
          </a:xfrm>
        </p:grpSpPr>
        <p:pic>
          <p:nvPicPr>
            <p:cNvPr id="55" name="Picture 3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" y="1200"/>
              <a:ext cx="2321" cy="1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6" name="Group 34"/>
            <p:cNvGrpSpPr>
              <a:grpSpLocks/>
            </p:cNvGrpSpPr>
            <p:nvPr/>
          </p:nvGrpSpPr>
          <p:grpSpPr bwMode="auto">
            <a:xfrm>
              <a:off x="144" y="1103"/>
              <a:ext cx="5856" cy="2497"/>
              <a:chOff x="144" y="1103"/>
              <a:chExt cx="5856" cy="2497"/>
            </a:xfrm>
          </p:grpSpPr>
          <p:grpSp>
            <p:nvGrpSpPr>
              <p:cNvPr id="57" name="Group 35"/>
              <p:cNvGrpSpPr>
                <a:grpSpLocks/>
              </p:cNvGrpSpPr>
              <p:nvPr/>
            </p:nvGrpSpPr>
            <p:grpSpPr bwMode="auto">
              <a:xfrm>
                <a:off x="144" y="1103"/>
                <a:ext cx="1920" cy="2305"/>
                <a:chOff x="4560" y="527"/>
                <a:chExt cx="1920" cy="2305"/>
              </a:xfrm>
            </p:grpSpPr>
            <p:pic>
              <p:nvPicPr>
                <p:cNvPr id="73" name="Picture 3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55" y="527"/>
                  <a:ext cx="1766" cy="2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74" name="Rectangle 37"/>
                <p:cNvSpPr>
                  <a:spLocks noChangeArrowheads="1"/>
                </p:cNvSpPr>
                <p:nvPr/>
              </p:nvSpPr>
              <p:spPr bwMode="auto">
                <a:xfrm>
                  <a:off x="4560" y="2352"/>
                  <a:ext cx="1920" cy="4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defRPr sz="2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6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fr-FR" altLang="fr-FR"/>
                </a:p>
              </p:txBody>
            </p:sp>
          </p:grpSp>
          <p:grpSp>
            <p:nvGrpSpPr>
              <p:cNvPr id="58" name="Group 38"/>
              <p:cNvGrpSpPr>
                <a:grpSpLocks/>
              </p:cNvGrpSpPr>
              <p:nvPr/>
            </p:nvGrpSpPr>
            <p:grpSpPr bwMode="auto">
              <a:xfrm>
                <a:off x="2352" y="1200"/>
                <a:ext cx="1632" cy="1632"/>
                <a:chOff x="2352" y="1200"/>
                <a:chExt cx="1632" cy="1632"/>
              </a:xfrm>
            </p:grpSpPr>
            <p:sp>
              <p:nvSpPr>
                <p:cNvPr id="68" name="Oval 39"/>
                <p:cNvSpPr>
                  <a:spLocks noChangeArrowheads="1"/>
                </p:cNvSpPr>
                <p:nvPr/>
              </p:nvSpPr>
              <p:spPr bwMode="auto">
                <a:xfrm>
                  <a:off x="2352" y="1200"/>
                  <a:ext cx="1182" cy="144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23232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defRPr sz="2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6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fr-FR" altLang="fr-FR"/>
                </a:p>
              </p:txBody>
            </p:sp>
            <p:sp>
              <p:nvSpPr>
                <p:cNvPr id="69" name="Oval 40"/>
                <p:cNvSpPr>
                  <a:spLocks noChangeArrowheads="1"/>
                </p:cNvSpPr>
                <p:nvPr/>
              </p:nvSpPr>
              <p:spPr bwMode="auto">
                <a:xfrm>
                  <a:off x="2521" y="1263"/>
                  <a:ext cx="1182" cy="144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23232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defRPr sz="2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6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fr-FR" altLang="fr-FR"/>
                </a:p>
              </p:txBody>
            </p:sp>
            <p:sp>
              <p:nvSpPr>
                <p:cNvPr id="70" name="Oval 41"/>
                <p:cNvSpPr>
                  <a:spLocks noChangeArrowheads="1"/>
                </p:cNvSpPr>
                <p:nvPr/>
              </p:nvSpPr>
              <p:spPr bwMode="auto">
                <a:xfrm>
                  <a:off x="2690" y="1326"/>
                  <a:ext cx="1181" cy="144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23232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defRPr sz="2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6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fr-FR" altLang="fr-FR"/>
                </a:p>
              </p:txBody>
            </p:sp>
            <p:sp>
              <p:nvSpPr>
                <p:cNvPr id="71" name="Oval 42"/>
                <p:cNvSpPr>
                  <a:spLocks noChangeArrowheads="1"/>
                </p:cNvSpPr>
                <p:nvPr/>
              </p:nvSpPr>
              <p:spPr bwMode="auto">
                <a:xfrm>
                  <a:off x="2858" y="1388"/>
                  <a:ext cx="1126" cy="144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23232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defRPr sz="2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6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fr-FR" altLang="fr-FR"/>
                </a:p>
              </p:txBody>
            </p:sp>
            <p:sp>
              <p:nvSpPr>
                <p:cNvPr id="72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098" y="1832"/>
                  <a:ext cx="644" cy="3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algn="l" eaLnBrk="0" hangingPunct="0">
                    <a:defRPr sz="2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6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fr-FR" altLang="fr-FR" sz="1600">
                      <a:solidFill>
                        <a:srgbClr val="232323"/>
                      </a:solidFill>
                    </a:rPr>
                    <a:t>System</a:t>
                  </a:r>
                </a:p>
                <a:p>
                  <a:pPr algn="ctr"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fr-FR" altLang="fr-FR" sz="1600">
                      <a:solidFill>
                        <a:srgbClr val="232323"/>
                      </a:solidFill>
                    </a:rPr>
                    <a:t>Models</a:t>
                  </a:r>
                </a:p>
              </p:txBody>
            </p:sp>
          </p:grpSp>
          <p:grpSp>
            <p:nvGrpSpPr>
              <p:cNvPr id="59" name="Group 44"/>
              <p:cNvGrpSpPr>
                <a:grpSpLocks/>
              </p:cNvGrpSpPr>
              <p:nvPr/>
            </p:nvGrpSpPr>
            <p:grpSpPr bwMode="auto">
              <a:xfrm>
                <a:off x="576" y="3264"/>
                <a:ext cx="5424" cy="336"/>
                <a:chOff x="576" y="3168"/>
                <a:chExt cx="5424" cy="336"/>
              </a:xfrm>
            </p:grpSpPr>
            <p:sp>
              <p:nvSpPr>
                <p:cNvPr id="66" name="Rectangle 45"/>
                <p:cNvSpPr>
                  <a:spLocks noChangeArrowheads="1"/>
                </p:cNvSpPr>
                <p:nvPr/>
              </p:nvSpPr>
              <p:spPr bwMode="auto">
                <a:xfrm>
                  <a:off x="576" y="3168"/>
                  <a:ext cx="5424" cy="336"/>
                </a:xfrm>
                <a:prstGeom prst="rect">
                  <a:avLst/>
                </a:prstGeom>
                <a:noFill/>
                <a:ln w="28575">
                  <a:solidFill>
                    <a:srgbClr val="232323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defRPr sz="2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6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fr-FR" altLang="fr-FR"/>
                </a:p>
              </p:txBody>
            </p:sp>
            <p:sp>
              <p:nvSpPr>
                <p:cNvPr id="67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2401" y="3244"/>
                  <a:ext cx="2033" cy="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algn="l" eaLnBrk="0" hangingPunct="0">
                    <a:defRPr sz="2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6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algn="l" eaLnBrk="0" hangingPunct="0">
                    <a:spcBef>
                      <a:spcPct val="50000"/>
                    </a:spcBef>
                    <a:spcAft>
                      <a:spcPct val="0"/>
                    </a:spcAft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200" b="1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fr-FR" altLang="fr-FR" sz="1600">
                      <a:solidFill>
                        <a:srgbClr val="232323"/>
                      </a:solidFill>
                    </a:rPr>
                    <a:t>Aircraft Network Simulation</a:t>
                  </a:r>
                </a:p>
              </p:txBody>
            </p:sp>
          </p:grpSp>
          <p:sp>
            <p:nvSpPr>
              <p:cNvPr id="60" name="AutoShape 47"/>
              <p:cNvSpPr>
                <a:spLocks noChangeArrowheads="1"/>
              </p:cNvSpPr>
              <p:nvPr/>
            </p:nvSpPr>
            <p:spPr bwMode="auto">
              <a:xfrm>
                <a:off x="1008" y="2928"/>
                <a:ext cx="336" cy="336"/>
              </a:xfrm>
              <a:prstGeom prst="upDownArrow">
                <a:avLst>
                  <a:gd name="adj1" fmla="val 50000"/>
                  <a:gd name="adj2" fmla="val 20000"/>
                </a:avLst>
              </a:prstGeom>
              <a:noFill/>
              <a:ln w="12700">
                <a:solidFill>
                  <a:srgbClr val="23232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defRPr sz="2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spcAft>
                    <a:spcPct val="0"/>
                  </a:spcAft>
                  <a:defRPr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6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fr-FR" altLang="fr-FR"/>
              </a:p>
            </p:txBody>
          </p:sp>
          <p:sp>
            <p:nvSpPr>
              <p:cNvPr id="61" name="AutoShape 48"/>
              <p:cNvSpPr>
                <a:spLocks noChangeArrowheads="1"/>
              </p:cNvSpPr>
              <p:nvPr/>
            </p:nvSpPr>
            <p:spPr bwMode="auto">
              <a:xfrm>
                <a:off x="3264" y="2880"/>
                <a:ext cx="336" cy="336"/>
              </a:xfrm>
              <a:prstGeom prst="upDownArrow">
                <a:avLst>
                  <a:gd name="adj1" fmla="val 50000"/>
                  <a:gd name="adj2" fmla="val 20000"/>
                </a:avLst>
              </a:prstGeom>
              <a:noFill/>
              <a:ln w="12700">
                <a:solidFill>
                  <a:srgbClr val="23232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defRPr sz="2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spcAft>
                    <a:spcPct val="0"/>
                  </a:spcAft>
                  <a:defRPr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6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fr-FR" altLang="fr-FR"/>
              </a:p>
            </p:txBody>
          </p:sp>
          <p:sp>
            <p:nvSpPr>
              <p:cNvPr id="62" name="AutoShape 49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336" cy="336"/>
              </a:xfrm>
              <a:prstGeom prst="upDownArrow">
                <a:avLst>
                  <a:gd name="adj1" fmla="val 50000"/>
                  <a:gd name="adj2" fmla="val 20000"/>
                </a:avLst>
              </a:prstGeom>
              <a:noFill/>
              <a:ln w="12700">
                <a:solidFill>
                  <a:srgbClr val="23232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defRPr sz="2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spcAft>
                    <a:spcPct val="0"/>
                  </a:spcAft>
                  <a:defRPr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6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fr-FR" altLang="fr-FR"/>
              </a:p>
            </p:txBody>
          </p:sp>
          <p:sp>
            <p:nvSpPr>
              <p:cNvPr id="63" name="AutoShape 50"/>
              <p:cNvSpPr>
                <a:spLocks noChangeArrowheads="1"/>
              </p:cNvSpPr>
              <p:nvPr/>
            </p:nvSpPr>
            <p:spPr bwMode="auto">
              <a:xfrm>
                <a:off x="5136" y="2880"/>
                <a:ext cx="336" cy="336"/>
              </a:xfrm>
              <a:prstGeom prst="upDownArrow">
                <a:avLst>
                  <a:gd name="adj1" fmla="val 50000"/>
                  <a:gd name="adj2" fmla="val 20000"/>
                </a:avLst>
              </a:prstGeom>
              <a:noFill/>
              <a:ln w="12700">
                <a:solidFill>
                  <a:srgbClr val="23232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defRPr sz="2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spcAft>
                    <a:spcPct val="0"/>
                  </a:spcAft>
                  <a:defRPr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6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fr-FR" altLang="fr-FR"/>
              </a:p>
            </p:txBody>
          </p:sp>
          <p:sp>
            <p:nvSpPr>
              <p:cNvPr id="64" name="AutoShape 51"/>
              <p:cNvSpPr>
                <a:spLocks noChangeArrowheads="1"/>
              </p:cNvSpPr>
              <p:nvPr/>
            </p:nvSpPr>
            <p:spPr bwMode="auto">
              <a:xfrm>
                <a:off x="2016" y="1776"/>
                <a:ext cx="288" cy="336"/>
              </a:xfrm>
              <a:prstGeom prst="leftRightArrow">
                <a:avLst>
                  <a:gd name="adj1" fmla="val 50000"/>
                  <a:gd name="adj2" fmla="val 20000"/>
                </a:avLst>
              </a:prstGeom>
              <a:noFill/>
              <a:ln w="12700">
                <a:solidFill>
                  <a:srgbClr val="23232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defRPr sz="2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spcAft>
                    <a:spcPct val="0"/>
                  </a:spcAft>
                  <a:defRPr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6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fr-FR" altLang="fr-FR"/>
              </a:p>
            </p:txBody>
          </p:sp>
          <p:sp>
            <p:nvSpPr>
              <p:cNvPr id="65" name="AutoShape 52"/>
              <p:cNvSpPr>
                <a:spLocks noChangeArrowheads="1"/>
              </p:cNvSpPr>
              <p:nvPr/>
            </p:nvSpPr>
            <p:spPr bwMode="auto">
              <a:xfrm>
                <a:off x="4032" y="1776"/>
                <a:ext cx="288" cy="336"/>
              </a:xfrm>
              <a:prstGeom prst="leftRightArrow">
                <a:avLst>
                  <a:gd name="adj1" fmla="val 50000"/>
                  <a:gd name="adj2" fmla="val 20000"/>
                </a:avLst>
              </a:prstGeom>
              <a:noFill/>
              <a:ln w="12700">
                <a:solidFill>
                  <a:srgbClr val="23232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defRPr sz="2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spcAft>
                    <a:spcPct val="0"/>
                  </a:spcAft>
                  <a:defRPr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6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spcAft>
                    <a:spcPct val="0"/>
                  </a:spcAft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2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fr-FR" altLang="fr-FR"/>
              </a:p>
            </p:txBody>
          </p:sp>
        </p:grpSp>
      </p:grpSp>
      <p:sp>
        <p:nvSpPr>
          <p:cNvPr id="75" name="Flèche droite 22"/>
          <p:cNvSpPr/>
          <p:nvPr/>
        </p:nvSpPr>
        <p:spPr bwMode="auto">
          <a:xfrm>
            <a:off x="8832305" y="3489644"/>
            <a:ext cx="680862" cy="737996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ctangle à coins arrondis 24"/>
          <p:cNvSpPr/>
          <p:nvPr/>
        </p:nvSpPr>
        <p:spPr bwMode="auto">
          <a:xfrm>
            <a:off x="9607516" y="3002006"/>
            <a:ext cx="2249124" cy="1723138"/>
          </a:xfrm>
          <a:prstGeom prst="roundRect">
            <a:avLst>
              <a:gd name="adj" fmla="val 9555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kern="0" dirty="0" smtClean="0">
                <a:solidFill>
                  <a:prstClr val="black"/>
                </a:solidFill>
                <a:latin typeface="Calibri"/>
              </a:rPr>
              <a:t>Validation of System integration within the A/C environment (Customer Tests Benches : iron bird, Cabin 0,…)</a:t>
            </a:r>
            <a:endParaRPr lang="en-US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Rectangle à coins arrondis 40"/>
          <p:cNvSpPr/>
          <p:nvPr/>
        </p:nvSpPr>
        <p:spPr bwMode="auto">
          <a:xfrm>
            <a:off x="5344683" y="2326003"/>
            <a:ext cx="1643279" cy="411036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  <a:cs typeface="+mn-cs"/>
              </a:rPr>
              <a:t>System Integration Test Benches</a:t>
            </a:r>
            <a:endParaRPr lang="en-US" sz="1400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63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53318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Future of System Simulation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8851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3543300" y="1155547"/>
            <a:ext cx="7985760" cy="52731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 a Model Based World 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Future of </a:t>
            </a:r>
            <a:r>
              <a:rPr lang="en-US" dirty="0" smtClean="0"/>
              <a:t>System Simulation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79038" y="1255268"/>
            <a:ext cx="2361500" cy="29700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i="0" u="none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MB Engineering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385345" y="4052306"/>
            <a:ext cx="2240707" cy="2240707"/>
            <a:chOff x="6528048" y="1340768"/>
            <a:chExt cx="2755138" cy="2755138"/>
          </a:xfrm>
        </p:grpSpPr>
        <p:grpSp>
          <p:nvGrpSpPr>
            <p:cNvPr id="34" name="Group 33"/>
            <p:cNvGrpSpPr/>
            <p:nvPr/>
          </p:nvGrpSpPr>
          <p:grpSpPr>
            <a:xfrm>
              <a:off x="6528048" y="1340768"/>
              <a:ext cx="2755138" cy="2755138"/>
              <a:chOff x="4067983" y="1997134"/>
              <a:chExt cx="2755138" cy="2755138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4067983" y="1997134"/>
                <a:ext cx="2755138" cy="27551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651125" y="2276872"/>
                <a:ext cx="1741329" cy="38727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i="1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Design Definition</a:t>
                </a:r>
              </a:p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i="0" u="none" baseline="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Geometry, Material, Data,</a:t>
                </a:r>
              </a:p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Life Cycle</a:t>
                </a:r>
                <a:endParaRPr lang="en-US" sz="1200" i="0" u="none" baseline="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16064" y="2127762"/>
              <a:ext cx="1536454" cy="154506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852" y="2059324"/>
              <a:ext cx="868459" cy="695459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7485856" y="3599967"/>
              <a:ext cx="914400" cy="36543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2400" b="1" i="0" u="none" baseline="0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Arial" panose="020B0604020202020204" pitchFamily="34" charset="0"/>
                </a:rPr>
                <a:t>MBD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385345" y="1710046"/>
            <a:ext cx="2239200" cy="2239200"/>
            <a:chOff x="695400" y="1340768"/>
            <a:chExt cx="2755138" cy="2755138"/>
          </a:xfrm>
        </p:grpSpPr>
        <p:grpSp>
          <p:nvGrpSpPr>
            <p:cNvPr id="49" name="Group 48"/>
            <p:cNvGrpSpPr/>
            <p:nvPr/>
          </p:nvGrpSpPr>
          <p:grpSpPr>
            <a:xfrm>
              <a:off x="695400" y="1340768"/>
              <a:ext cx="2755138" cy="2755138"/>
              <a:chOff x="4067983" y="1997134"/>
              <a:chExt cx="2755138" cy="2755138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067983" y="1997134"/>
                <a:ext cx="2755138" cy="27551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651125" y="2276872"/>
                <a:ext cx="1741329" cy="38727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i="1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System Definition</a:t>
                </a:r>
              </a:p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 baseline="0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Specification,</a:t>
                </a:r>
                <a:r>
                  <a:rPr lang="en-US" sz="1200" b="0" i="0" u="none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Architecture, </a:t>
                </a:r>
              </a:p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Functions, Interfaces</a:t>
                </a:r>
                <a:r>
                  <a:rPr lang="en-US" sz="1200" b="0" i="0" u="none" baseline="0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(Models)</a:t>
                </a:r>
              </a:p>
            </p:txBody>
          </p:sp>
        </p:grpSp>
        <p:pic>
          <p:nvPicPr>
            <p:cNvPr id="50" name="Picture 49"/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84"/>
            <a:stretch/>
          </p:blipFill>
          <p:spPr bwMode="auto">
            <a:xfrm>
              <a:off x="1152747" y="2348470"/>
              <a:ext cx="1840444" cy="1126394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51" name="TextBox 50"/>
            <p:cNvSpPr txBox="1"/>
            <p:nvPr/>
          </p:nvSpPr>
          <p:spPr>
            <a:xfrm>
              <a:off x="1615769" y="3562027"/>
              <a:ext cx="914400" cy="36543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2400" b="1" i="0" u="none" baseline="0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Arial" panose="020B0604020202020204" pitchFamily="34" charset="0"/>
                </a:rPr>
                <a:t>MBSE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211790" y="2757806"/>
            <a:ext cx="2239200" cy="2239200"/>
            <a:chOff x="3719736" y="3663416"/>
            <a:chExt cx="2755138" cy="2755138"/>
          </a:xfrm>
        </p:grpSpPr>
        <p:grpSp>
          <p:nvGrpSpPr>
            <p:cNvPr id="55" name="Group 54"/>
            <p:cNvGrpSpPr/>
            <p:nvPr/>
          </p:nvGrpSpPr>
          <p:grpSpPr>
            <a:xfrm>
              <a:off x="3719736" y="3663416"/>
              <a:ext cx="2755138" cy="2755138"/>
              <a:chOff x="4067983" y="1997134"/>
              <a:chExt cx="2755138" cy="2755138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067983" y="1997134"/>
                <a:ext cx="2755138" cy="27551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51125" y="2276872"/>
                <a:ext cx="1741329" cy="38727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i="1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Analysis</a:t>
                </a:r>
                <a:endParaRPr lang="en-US" sz="1200" b="1" i="1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 baseline="0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Stress, CFD, Performances,…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4094834" y="4447145"/>
              <a:ext cx="828388" cy="821133"/>
              <a:chOff x="7499860" y="4908908"/>
              <a:chExt cx="1271132" cy="1260000"/>
            </a:xfrm>
          </p:grpSpPr>
          <p:pic>
            <p:nvPicPr>
              <p:cNvPr id="63" name="Picture 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9860" y="4908908"/>
                <a:ext cx="1197330" cy="12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4" name="Groupe 24"/>
              <p:cNvGrpSpPr/>
              <p:nvPr/>
            </p:nvGrpSpPr>
            <p:grpSpPr>
              <a:xfrm>
                <a:off x="8267328" y="4951914"/>
                <a:ext cx="503664" cy="494988"/>
                <a:chOff x="2284645" y="835654"/>
                <a:chExt cx="503664" cy="494988"/>
              </a:xfrm>
            </p:grpSpPr>
            <p:pic>
              <p:nvPicPr>
                <p:cNvPr id="65" name="Image 25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8128" y="835654"/>
                  <a:ext cx="316698" cy="316698"/>
                </a:xfrm>
                <a:prstGeom prst="rect">
                  <a:avLst/>
                </a:prstGeom>
              </p:spPr>
            </p:pic>
            <p:sp>
              <p:nvSpPr>
                <p:cNvPr id="66" name="ZoneTexte 27"/>
                <p:cNvSpPr txBox="1"/>
                <p:nvPr/>
              </p:nvSpPr>
              <p:spPr>
                <a:xfrm>
                  <a:off x="2284645" y="1115198"/>
                  <a:ext cx="50366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fr-FR" sz="8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Dymola</a:t>
                  </a:r>
                  <a:endParaRPr lang="en-US" sz="8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>
              <a:off x="5168021" y="4447145"/>
              <a:ext cx="1012723" cy="809247"/>
              <a:chOff x="759286" y="4706388"/>
              <a:chExt cx="1576814" cy="1260000"/>
            </a:xfrm>
          </p:grpSpPr>
          <p:pic>
            <p:nvPicPr>
              <p:cNvPr id="61" name="Picture 4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286" y="4706388"/>
                <a:ext cx="1576814" cy="126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3132" y="4755933"/>
                <a:ext cx="682502" cy="305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964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968" y="5066705"/>
              <a:ext cx="626567" cy="626567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606" y="5066705"/>
              <a:ext cx="538994" cy="636013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4620022" y="5821840"/>
              <a:ext cx="914400" cy="36543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2400" b="1" i="0" u="none" baseline="0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Arial" panose="020B0604020202020204" pitchFamily="34" charset="0"/>
                </a:rPr>
                <a:t>MBA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99152" y="2680297"/>
            <a:ext cx="2239200" cy="2239200"/>
            <a:chOff x="9514049" y="3905820"/>
            <a:chExt cx="2239200" cy="2239200"/>
          </a:xfrm>
        </p:grpSpPr>
        <p:grpSp>
          <p:nvGrpSpPr>
            <p:cNvPr id="80" name="Group 79"/>
            <p:cNvGrpSpPr/>
            <p:nvPr/>
          </p:nvGrpSpPr>
          <p:grpSpPr>
            <a:xfrm>
              <a:off x="9514049" y="3905820"/>
              <a:ext cx="2239200" cy="2239200"/>
              <a:chOff x="3719736" y="3663416"/>
              <a:chExt cx="2755138" cy="2755138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3719736" y="3663416"/>
                <a:ext cx="2755138" cy="2755138"/>
                <a:chOff x="4067983" y="1997134"/>
                <a:chExt cx="2755138" cy="2755138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4067983" y="1997134"/>
                  <a:ext cx="2755138" cy="27551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indent="0" algn="ctr" rtl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US" sz="1800" b="0" i="0" u="none" baseline="0" dirty="0" smtClean="0">
                    <a:solidFill>
                      <a:srgbClr val="3A3838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4651125" y="2276872"/>
                  <a:ext cx="1741329" cy="387270"/>
                </a:xfrm>
                <a:prstGeom prst="rect">
                  <a:avLst/>
                </a:prstGeom>
                <a:noFill/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 algn="ctr" rtl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1" i="1" dirty="0" smtClean="0">
                      <a:solidFill>
                        <a:srgbClr val="3A3838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Manufacturing</a:t>
                  </a:r>
                  <a:endParaRPr lang="en-US" sz="1200" b="1" i="1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 rtl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 smtClean="0">
                      <a:solidFill>
                        <a:srgbClr val="3A3838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Product Manufacturing </a:t>
                  </a:r>
                </a:p>
                <a:p>
                  <a:pPr algn="ctr" rtl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 smtClean="0">
                      <a:solidFill>
                        <a:srgbClr val="3A3838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Information, …</a:t>
                  </a:r>
                  <a:endParaRPr lang="en-US" sz="1200" b="0" i="0" u="none" baseline="0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4620022" y="5821840"/>
                <a:ext cx="914400" cy="365438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sz="2400" b="1" i="0" u="none" baseline="0" dirty="0" smtClean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  <a:latin typeface="Arial" panose="020B0604020202020204" pitchFamily="34" charset="0"/>
                  </a:rPr>
                  <a:t>MBM</a:t>
                </a:r>
              </a:p>
            </p:txBody>
          </p: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9922" y="4759619"/>
              <a:ext cx="1402662" cy="810914"/>
            </a:xfrm>
            <a:prstGeom prst="rect">
              <a:avLst/>
            </a:prstGeom>
          </p:spPr>
        </p:pic>
      </p:grpSp>
      <p:sp>
        <p:nvSpPr>
          <p:cNvPr id="86" name="Speech bubble"/>
          <p:cNvSpPr/>
          <p:nvPr>
            <p:custDataLst>
              <p:tags r:id="rId1"/>
            </p:custDataLst>
          </p:nvPr>
        </p:nvSpPr>
        <p:spPr bwMode="auto">
          <a:xfrm>
            <a:off x="411481" y="1458971"/>
            <a:ext cx="2738270" cy="1586358"/>
          </a:xfrm>
          <a:prstGeom prst="accentBorderCallout1">
            <a:avLst>
              <a:gd name="adj1" fmla="val 77362"/>
              <a:gd name="adj2" fmla="val 105315"/>
              <a:gd name="adj3" fmla="val 93812"/>
              <a:gd name="adj4" fmla="val 139816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dirty="0" smtClean="0">
                <a:solidFill>
                  <a:schemeClr val="dk1"/>
                </a:solidFill>
                <a:latin typeface="+mj-lt"/>
              </a:rPr>
              <a:t>Consider the whole enterprise inlcuding Design, Manufacturing, Factory Design and Services </a:t>
            </a:r>
            <a:endParaRPr lang="de-DE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87" name="Speech bubble"/>
          <p:cNvSpPr/>
          <p:nvPr>
            <p:custDataLst>
              <p:tags r:id="rId2"/>
            </p:custDataLst>
          </p:nvPr>
        </p:nvSpPr>
        <p:spPr bwMode="auto">
          <a:xfrm>
            <a:off x="1022870" y="4342195"/>
            <a:ext cx="2027715" cy="1309359"/>
          </a:xfrm>
          <a:prstGeom prst="accentBorderCallout1">
            <a:avLst>
              <a:gd name="adj1" fmla="val 17740"/>
              <a:gd name="adj2" fmla="val 105691"/>
              <a:gd name="adj3" fmla="val -1718"/>
              <a:gd name="adj4" fmla="val 150338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dirty="0" smtClean="0">
                <a:solidFill>
                  <a:schemeClr val="dk1"/>
                </a:solidFill>
                <a:latin typeface="+mj-lt"/>
              </a:rPr>
              <a:t>General trend for Aeronautic and other </a:t>
            </a:r>
            <a:r>
              <a:rPr lang="de-DE" dirty="0" smtClean="0">
                <a:solidFill>
                  <a:schemeClr val="dk1"/>
                </a:solidFill>
              </a:rPr>
              <a:t>Industries</a:t>
            </a:r>
            <a:endParaRPr lang="de-DE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65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2313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5555801" y="2159001"/>
            <a:ext cx="2755138" cy="2755138"/>
            <a:chOff x="4067983" y="1997134"/>
            <a:chExt cx="2755138" cy="2755138"/>
          </a:xfrm>
        </p:grpSpPr>
        <p:sp>
          <p:nvSpPr>
            <p:cNvPr id="35" name="Oval 34"/>
            <p:cNvSpPr/>
            <p:nvPr/>
          </p:nvSpPr>
          <p:spPr>
            <a:xfrm>
              <a:off x="4067983" y="1997134"/>
              <a:ext cx="2755138" cy="27551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51125" y="2276872"/>
              <a:ext cx="1741329" cy="38727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</a:t>
              </a:r>
              <a:r>
                <a:rPr lang="en-US" sz="1200" b="1" i="1" u="sng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Definition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Drawings (Documents)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MBSE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Future of System Simulation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06" y="3536570"/>
            <a:ext cx="1022764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629" y="2971802"/>
            <a:ext cx="1018042" cy="72000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5"/>
          </p:nvPr>
        </p:nvPicPr>
        <p:blipFill>
          <a:blip r:embed="rId5"/>
          <a:stretch>
            <a:fillRect/>
          </a:stretch>
        </p:blipFill>
        <p:spPr>
          <a:xfrm>
            <a:off x="6863738" y="3124321"/>
            <a:ext cx="1023045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283" y="3639910"/>
            <a:ext cx="1016534" cy="720000"/>
          </a:xfrm>
          <a:prstGeom prst="rect">
            <a:avLst/>
          </a:prstGeom>
        </p:spPr>
      </p:pic>
      <p:sp>
        <p:nvSpPr>
          <p:cNvPr id="39" name="Content Placeholder 17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07368" y="1189598"/>
            <a:ext cx="5007092" cy="46243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marR="0" indent="-28800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Blip>
                <a:blip r:embed="rId7"/>
              </a:buBlip>
              <a:tabLst/>
              <a:defRPr sz="1800" kern="1200"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5616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8316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1124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13788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659600" indent="-288000" algn="l" defTabSz="914400" rtl="0" eaLnBrk="1" latinLnBrk="0" hangingPunct="1">
              <a:lnSpc>
                <a:spcPts val="1900"/>
              </a:lnSpc>
              <a:spcBef>
                <a:spcPts val="1000"/>
              </a:spcBef>
              <a:buFontTx/>
              <a:buBlip>
                <a:blip r:embed="rId7"/>
              </a:buBlip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3200" indent="-288000" algn="l" defTabSz="914400" rtl="0" eaLnBrk="1" latinLnBrk="0" hangingPunct="1">
              <a:lnSpc>
                <a:spcPts val="1900"/>
              </a:lnSpc>
              <a:spcBef>
                <a:spcPts val="10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24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172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</a:pPr>
            <a:r>
              <a:rPr lang="en-US" dirty="0" smtClean="0"/>
              <a:t>Before defining MBSE, lets have a look on the product design definition story !</a:t>
            </a:r>
          </a:p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2"/>
                </a:solidFill>
              </a:rPr>
              <a:t>Product Design Definition – </a:t>
            </a: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Before</a:t>
            </a:r>
          </a:p>
          <a:p>
            <a:pPr lvl="1">
              <a:buClr>
                <a:srgbClr val="000000"/>
              </a:buClr>
            </a:pPr>
            <a:r>
              <a:rPr lang="en-US" i="1" dirty="0" smtClean="0">
                <a:solidFill>
                  <a:srgbClr val="FF0000"/>
                </a:solidFill>
              </a:rPr>
              <a:t>Document</a:t>
            </a:r>
            <a:r>
              <a:rPr lang="en-US" i="1" dirty="0" smtClean="0"/>
              <a:t> Based Approach (“</a:t>
            </a:r>
            <a:r>
              <a:rPr lang="en-US" b="1" i="1" dirty="0" smtClean="0">
                <a:solidFill>
                  <a:srgbClr val="FF0000"/>
                </a:solidFill>
              </a:rPr>
              <a:t>D</a:t>
            </a:r>
            <a:r>
              <a:rPr lang="en-US" i="1" dirty="0" smtClean="0"/>
              <a:t>”)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Products defined by several drawings,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Need to synchronize all drawings together in case of change,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Difficulties to have a global product view,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Difficulties to exchange with customer (check product physical integration),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Requires to rebuild information to preform analysis (CFD, FEM,…),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46272" y="4422740"/>
            <a:ext cx="743666" cy="29720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</a:rPr>
              <a:t>D</a:t>
            </a:r>
            <a:endParaRPr lang="fr-FR" sz="2400" b="1" i="0" u="none" baseline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64352" y="1617560"/>
            <a:ext cx="2340000" cy="4691759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385316" y="1995714"/>
            <a:ext cx="2088232" cy="1800000"/>
            <a:chOff x="1072246" y="4378593"/>
            <a:chExt cx="2088232" cy="180000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488" y="4653296"/>
              <a:ext cx="1220339" cy="1440000"/>
            </a:xfrm>
            <a:prstGeom prst="rect">
              <a:avLst/>
            </a:prstGeom>
          </p:spPr>
        </p:pic>
        <p:sp>
          <p:nvSpPr>
            <p:cNvPr id="38" name="Rounded Rectangle 37"/>
            <p:cNvSpPr/>
            <p:nvPr/>
          </p:nvSpPr>
          <p:spPr>
            <a:xfrm>
              <a:off x="1072246" y="4378593"/>
              <a:ext cx="2088232" cy="1800000"/>
            </a:xfrm>
            <a:prstGeom prst="roundRect">
              <a:avLst>
                <a:gd name="adj" fmla="val 6909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53979" y="4432859"/>
              <a:ext cx="1613263" cy="18705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i="1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– Stress Calculation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385316" y="4422740"/>
            <a:ext cx="2088232" cy="1800000"/>
            <a:chOff x="8112224" y="4166388"/>
            <a:chExt cx="2088232" cy="18000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0256" y="4437112"/>
              <a:ext cx="1440000" cy="1440000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8112224" y="4166388"/>
              <a:ext cx="2088232" cy="1800000"/>
            </a:xfrm>
            <a:prstGeom prst="roundRect">
              <a:avLst>
                <a:gd name="adj" fmla="val 6909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193957" y="4220654"/>
              <a:ext cx="1613263" cy="18705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i="1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- Fluid Dynamics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85316" y="1690754"/>
            <a:ext cx="2219036" cy="18436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n-US" sz="11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1100" b="1" i="0" u="none" baseline="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Based Analysis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018590" y="1200809"/>
            <a:ext cx="743166" cy="29700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i="0" u="none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MBA</a:t>
            </a:r>
          </a:p>
        </p:txBody>
      </p:sp>
      <p:sp>
        <p:nvSpPr>
          <p:cNvPr id="40" name="Right Arrow 39"/>
          <p:cNvSpPr/>
          <p:nvPr/>
        </p:nvSpPr>
        <p:spPr>
          <a:xfrm rot="1651511">
            <a:off x="7825060" y="4121574"/>
            <a:ext cx="1800200" cy="76295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REBUILD</a:t>
            </a: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Geometry</a:t>
            </a:r>
          </a:p>
        </p:txBody>
      </p:sp>
      <p:sp>
        <p:nvSpPr>
          <p:cNvPr id="41" name="Right Arrow 40"/>
          <p:cNvSpPr/>
          <p:nvPr/>
        </p:nvSpPr>
        <p:spPr>
          <a:xfrm rot="20214050">
            <a:off x="7924668" y="2364972"/>
            <a:ext cx="1800200" cy="76295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REBUILD</a:t>
            </a: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Geometry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66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531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5555801" y="2159001"/>
            <a:ext cx="2755138" cy="2755138"/>
            <a:chOff x="4067983" y="1997134"/>
            <a:chExt cx="2755138" cy="2755138"/>
          </a:xfrm>
        </p:grpSpPr>
        <p:sp>
          <p:nvSpPr>
            <p:cNvPr id="35" name="Oval 34"/>
            <p:cNvSpPr/>
            <p:nvPr/>
          </p:nvSpPr>
          <p:spPr>
            <a:xfrm>
              <a:off x="4067983" y="1997134"/>
              <a:ext cx="2755138" cy="27551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51125" y="2276872"/>
              <a:ext cx="1741329" cy="38727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</a:t>
              </a:r>
              <a:r>
                <a:rPr lang="en-US" sz="1200" b="1" i="1" u="sng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Definition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0" u="none" baseline="0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DMU (Model)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MBSE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Future of System Simulation</a:t>
            </a:r>
          </a:p>
        </p:txBody>
      </p:sp>
      <p:sp>
        <p:nvSpPr>
          <p:cNvPr id="39" name="Content Placeholder 17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07368" y="1189598"/>
            <a:ext cx="5007092" cy="46243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marR="0" indent="-28800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Blip>
                <a:blip r:embed="rId3"/>
              </a:buBlip>
              <a:tabLst/>
              <a:defRPr sz="1800" kern="1200"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5616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8316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1124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13788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659600" indent="-288000" algn="l" defTabSz="914400" rtl="0" eaLnBrk="1" latinLnBrk="0" hangingPunct="1">
              <a:lnSpc>
                <a:spcPts val="1900"/>
              </a:lnSpc>
              <a:spcBef>
                <a:spcPts val="1000"/>
              </a:spcBef>
              <a:buFontTx/>
              <a:buBlip>
                <a:blip r:embed="rId3"/>
              </a:buBlip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3200" indent="-288000" algn="l" defTabSz="914400" rtl="0" eaLnBrk="1" latinLnBrk="0" hangingPunct="1">
              <a:lnSpc>
                <a:spcPts val="1900"/>
              </a:lnSpc>
              <a:spcBef>
                <a:spcPts val="1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24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172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</a:pPr>
            <a:r>
              <a:rPr lang="en-US" dirty="0" smtClean="0"/>
              <a:t>Introduction of modeling for drawings using CATIA</a:t>
            </a:r>
          </a:p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2"/>
                </a:solidFill>
              </a:rPr>
              <a:t>Product Design Definition - </a:t>
            </a:r>
            <a:r>
              <a:rPr lang="en-US" b="1" dirty="0" smtClean="0">
                <a:solidFill>
                  <a:srgbClr val="00B050"/>
                </a:solidFill>
              </a:rPr>
              <a:t>Currently</a:t>
            </a:r>
            <a:endParaRPr lang="en-US" i="1" dirty="0" smtClean="0">
              <a:solidFill>
                <a:srgbClr val="00B050"/>
              </a:solidFill>
            </a:endParaRPr>
          </a:p>
          <a:p>
            <a:pPr lvl="1">
              <a:buClr>
                <a:srgbClr val="000000"/>
              </a:buClr>
            </a:pPr>
            <a:r>
              <a:rPr lang="en-US" i="1" dirty="0" smtClean="0">
                <a:solidFill>
                  <a:srgbClr val="FF0000"/>
                </a:solidFill>
              </a:rPr>
              <a:t>Model</a:t>
            </a:r>
            <a:r>
              <a:rPr lang="en-US" i="1" dirty="0" smtClean="0"/>
              <a:t> Based Approach (“</a:t>
            </a:r>
            <a:r>
              <a:rPr lang="en-US" b="1" i="1" dirty="0" smtClean="0">
                <a:solidFill>
                  <a:srgbClr val="FF0000"/>
                </a:solidFill>
              </a:rPr>
              <a:t>MBD</a:t>
            </a:r>
            <a:r>
              <a:rPr lang="en-US" i="1" dirty="0" smtClean="0"/>
              <a:t>”)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Products defined </a:t>
            </a:r>
            <a:r>
              <a:rPr lang="en-US" u="sng" dirty="0" smtClean="0"/>
              <a:t>uniquely</a:t>
            </a:r>
            <a:r>
              <a:rPr lang="en-US" dirty="0" smtClean="0"/>
              <a:t> and </a:t>
            </a:r>
            <a:r>
              <a:rPr lang="en-US" u="sng" dirty="0" smtClean="0"/>
              <a:t>centralized</a:t>
            </a:r>
            <a:r>
              <a:rPr lang="en-US" dirty="0" smtClean="0"/>
              <a:t>,</a:t>
            </a:r>
          </a:p>
          <a:p>
            <a:pPr lvl="2">
              <a:buClr>
                <a:srgbClr val="000000"/>
              </a:buClr>
            </a:pPr>
            <a:r>
              <a:rPr lang="en-US" u="sng" dirty="0" smtClean="0"/>
              <a:t>Generation of drawings </a:t>
            </a:r>
            <a:r>
              <a:rPr lang="en-US" dirty="0" smtClean="0"/>
              <a:t>enforcing their mutual coherence,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Enable to have a </a:t>
            </a:r>
            <a:r>
              <a:rPr lang="en-US" u="sng" dirty="0" smtClean="0"/>
              <a:t>global product view</a:t>
            </a:r>
            <a:r>
              <a:rPr lang="en-US" dirty="0" smtClean="0"/>
              <a:t>,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Support </a:t>
            </a:r>
            <a:r>
              <a:rPr lang="en-US" u="sng" dirty="0" smtClean="0"/>
              <a:t>Virtual Integration </a:t>
            </a:r>
            <a:r>
              <a:rPr lang="en-US" dirty="0" smtClean="0"/>
              <a:t>of the product within the Customer environment,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Enable to </a:t>
            </a:r>
            <a:r>
              <a:rPr lang="en-US" u="sng" dirty="0" smtClean="0"/>
              <a:t>consume design definition </a:t>
            </a:r>
            <a:r>
              <a:rPr lang="en-US" dirty="0" smtClean="0"/>
              <a:t>for analysis,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0" b="97398" l="3178" r="927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3399" y="2853136"/>
            <a:ext cx="1789963" cy="180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48" b="89881" l="6699" r="89474">
                        <a14:foregroundMark x1="44019" y1="20238" x2="44019" y2="20238"/>
                        <a14:foregroundMark x1="35885" y1="47024" x2="35885" y2="47024"/>
                        <a14:foregroundMark x1="31100" y1="44048" x2="31100" y2="44048"/>
                        <a14:foregroundMark x1="33493" y1="54762" x2="33493" y2="54762"/>
                        <a14:foregroundMark x1="17225" y1="67857" x2="17225" y2="67857"/>
                        <a14:foregroundMark x1="18182" y1="61310" x2="18182" y2="61310"/>
                        <a14:foregroundMark x1="20096" y1="56548" x2="20096" y2="56548"/>
                        <a14:foregroundMark x1="28230" y1="62500" x2="28230" y2="62500"/>
                        <a14:foregroundMark x1="35885" y1="16071" x2="35885" y2="16071"/>
                        <a14:foregroundMark x1="37321" y1="73214" x2="37321" y2="73214"/>
                        <a14:foregroundMark x1="48325" y1="75000" x2="48325" y2="75000"/>
                        <a14:foregroundMark x1="60287" y1="74405" x2="60287" y2="74405"/>
                        <a14:foregroundMark x1="70335" y1="75000" x2="70335" y2="75000"/>
                        <a14:foregroundMark x1="82775" y1="74405" x2="82775" y2="74405"/>
                        <a14:foregroundMark x1="77033" y1="81548" x2="77033" y2="81548"/>
                        <a14:foregroundMark x1="50718" y1="81548" x2="50718" y2="81548"/>
                        <a14:foregroundMark x1="28708" y1="84524" x2="28708" y2="84524"/>
                        <a14:foregroundMark x1="37799" y1="33333" x2="37799" y2="33333"/>
                        <a14:foregroundMark x1="31100" y1="75000" x2="31100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5" y="2877557"/>
            <a:ext cx="868459" cy="69545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4794" y="4447412"/>
            <a:ext cx="743666" cy="29720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i="0" u="none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MBD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264352" y="1617560"/>
            <a:ext cx="2340000" cy="4691759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9385316" y="1995714"/>
            <a:ext cx="2088232" cy="1800000"/>
            <a:chOff x="1072246" y="4378593"/>
            <a:chExt cx="2088232" cy="18000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488" y="4653296"/>
              <a:ext cx="1220339" cy="1440000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>
            <a:xfrm>
              <a:off x="1072246" y="4378593"/>
              <a:ext cx="2088232" cy="1800000"/>
            </a:xfrm>
            <a:prstGeom prst="roundRect">
              <a:avLst>
                <a:gd name="adj" fmla="val 6909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53979" y="4432859"/>
              <a:ext cx="1613263" cy="18705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i="1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– Stress Calculation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385316" y="4422740"/>
            <a:ext cx="2088232" cy="1800000"/>
            <a:chOff x="8112224" y="4166388"/>
            <a:chExt cx="2088232" cy="180000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0256" y="4437112"/>
              <a:ext cx="1440000" cy="1440000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8112224" y="4166388"/>
              <a:ext cx="2088232" cy="1800000"/>
            </a:xfrm>
            <a:prstGeom prst="roundRect">
              <a:avLst>
                <a:gd name="adj" fmla="val 6909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93957" y="4220654"/>
              <a:ext cx="1613263" cy="18705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i="1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- Fluid Dynamics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9385316" y="1690754"/>
            <a:ext cx="2219036" cy="18436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n-US" sz="11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1100" b="1" i="0" u="none" baseline="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Based Analysis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018590" y="1200809"/>
            <a:ext cx="743166" cy="29700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i="0" u="none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MBA</a:t>
            </a:r>
          </a:p>
        </p:txBody>
      </p:sp>
      <p:sp>
        <p:nvSpPr>
          <p:cNvPr id="40" name="Right Arrow 39"/>
          <p:cNvSpPr/>
          <p:nvPr/>
        </p:nvSpPr>
        <p:spPr>
          <a:xfrm rot="1651511">
            <a:off x="7825060" y="4121574"/>
            <a:ext cx="1800200" cy="76295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FF0000"/>
                </a:solidFill>
                <a:latin typeface="Arial" panose="020B0604020202020204" pitchFamily="34" charset="0"/>
              </a:rPr>
              <a:t>USE</a:t>
            </a: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Geometry</a:t>
            </a:r>
          </a:p>
        </p:txBody>
      </p:sp>
      <p:sp>
        <p:nvSpPr>
          <p:cNvPr id="41" name="Right Arrow 40"/>
          <p:cNvSpPr/>
          <p:nvPr/>
        </p:nvSpPr>
        <p:spPr>
          <a:xfrm rot="20214050">
            <a:off x="7924668" y="2364972"/>
            <a:ext cx="1800200" cy="76295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USE</a:t>
            </a: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Geometry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67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52432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9264352" y="1107092"/>
            <a:ext cx="2340000" cy="5202228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555801" y="2159001"/>
            <a:ext cx="2755138" cy="2755138"/>
            <a:chOff x="4067983" y="1997134"/>
            <a:chExt cx="2755138" cy="2755138"/>
          </a:xfrm>
        </p:grpSpPr>
        <p:sp>
          <p:nvSpPr>
            <p:cNvPr id="35" name="Oval 34"/>
            <p:cNvSpPr/>
            <p:nvPr/>
          </p:nvSpPr>
          <p:spPr>
            <a:xfrm>
              <a:off x="4067983" y="1997134"/>
              <a:ext cx="2755138" cy="27551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51125" y="2276871"/>
              <a:ext cx="1741329" cy="63022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System Definition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Specification,</a:t>
              </a:r>
              <a:r>
                <a:rPr lang="en-US" sz="1200" b="0" i="0" u="none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Architecture, 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Functions, Interfaces</a:t>
              </a: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(Textual)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MBSE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Future of System Simulation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385316" y="1165134"/>
            <a:ext cx="2088232" cy="1587149"/>
            <a:chOff x="1072246" y="4378593"/>
            <a:chExt cx="2088232" cy="1800000"/>
          </a:xfrm>
        </p:grpSpPr>
        <p:sp>
          <p:nvSpPr>
            <p:cNvPr id="24" name="Rounded Rectangle 23"/>
            <p:cNvSpPr/>
            <p:nvPr/>
          </p:nvSpPr>
          <p:spPr>
            <a:xfrm>
              <a:off x="1072246" y="4378593"/>
              <a:ext cx="2088232" cy="1800000"/>
            </a:xfrm>
            <a:prstGeom prst="roundRect">
              <a:avLst>
                <a:gd name="adj" fmla="val 6909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3979" y="4432859"/>
              <a:ext cx="1613263" cy="18705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i="1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– System</a:t>
              </a:r>
              <a:r>
                <a:rPr lang="en-US" sz="1100" b="0" i="0" u="none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Performances</a:t>
              </a:r>
              <a:endParaRPr lang="en-US" sz="11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385316" y="4649712"/>
            <a:ext cx="2088232" cy="1587600"/>
            <a:chOff x="8112224" y="4166388"/>
            <a:chExt cx="2088232" cy="1800000"/>
          </a:xfrm>
        </p:grpSpPr>
        <p:sp>
          <p:nvSpPr>
            <p:cNvPr id="26" name="Rounded Rectangle 25"/>
            <p:cNvSpPr/>
            <p:nvPr/>
          </p:nvSpPr>
          <p:spPr>
            <a:xfrm>
              <a:off x="8112224" y="4166388"/>
              <a:ext cx="2088232" cy="1800000"/>
            </a:xfrm>
            <a:prstGeom prst="roundRect">
              <a:avLst>
                <a:gd name="adj" fmla="val 6909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93957" y="4220654"/>
              <a:ext cx="1613263" cy="18705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i="1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– </a:t>
              </a:r>
              <a:r>
                <a:rPr lang="en-US" sz="1100" b="0" i="0" u="none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Computer Validation</a:t>
              </a:r>
              <a:endParaRPr lang="en-US" sz="11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9" name="Content Placeholder 17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07368" y="1189598"/>
            <a:ext cx="5007092" cy="46243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marR="0" indent="-28800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Blip>
                <a:blip r:embed="rId3"/>
              </a:buBlip>
              <a:tabLst/>
              <a:defRPr sz="1800" kern="1200"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5616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8316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1124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13788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659600" indent="-288000" algn="l" defTabSz="914400" rtl="0" eaLnBrk="1" latinLnBrk="0" hangingPunct="1">
              <a:lnSpc>
                <a:spcPts val="1900"/>
              </a:lnSpc>
              <a:spcBef>
                <a:spcPts val="1000"/>
              </a:spcBef>
              <a:buFontTx/>
              <a:buBlip>
                <a:blip r:embed="rId3"/>
              </a:buBlip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3200" indent="-288000" algn="l" defTabSz="914400" rtl="0" eaLnBrk="1" latinLnBrk="0" hangingPunct="1">
              <a:lnSpc>
                <a:spcPts val="1900"/>
              </a:lnSpc>
              <a:spcBef>
                <a:spcPts val="1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24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172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</a:pPr>
            <a:r>
              <a:rPr lang="en-US" dirty="0" smtClean="0"/>
              <a:t>System definition similar of having several drawings to define the information</a:t>
            </a:r>
          </a:p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2"/>
                </a:solidFill>
              </a:rPr>
              <a:t>System Design Definition – </a:t>
            </a:r>
            <a:r>
              <a:rPr lang="en-US" b="1" dirty="0" smtClean="0">
                <a:solidFill>
                  <a:srgbClr val="00B050"/>
                </a:solidFill>
              </a:rPr>
              <a:t>Currently</a:t>
            </a:r>
          </a:p>
          <a:p>
            <a:pPr lvl="1">
              <a:buClr>
                <a:srgbClr val="000000"/>
              </a:buClr>
            </a:pPr>
            <a:r>
              <a:rPr lang="en-US" i="1" dirty="0" smtClean="0">
                <a:solidFill>
                  <a:srgbClr val="FF0000"/>
                </a:solidFill>
              </a:rPr>
              <a:t>Textual</a:t>
            </a:r>
            <a:r>
              <a:rPr lang="en-US" i="1" dirty="0" smtClean="0"/>
              <a:t> Based Approach (“</a:t>
            </a:r>
            <a:r>
              <a:rPr lang="en-US" b="1" i="1" dirty="0" smtClean="0">
                <a:solidFill>
                  <a:srgbClr val="FF0000"/>
                </a:solidFill>
              </a:rPr>
              <a:t>SE</a:t>
            </a:r>
            <a:r>
              <a:rPr lang="en-US" i="1" dirty="0" smtClean="0"/>
              <a:t>”)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System definition based on document / textual form (specifications,…),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Need to synchronize several specifications (software, requirements, interfaces, …) in case of change,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Difficulties to have a global system view due to increasing complexity, to assess impact analysis, system compliance.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Difficulties to exchange in an unambiguous way with customers,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Requires to rebuild system definition for analysis</a:t>
            </a:r>
          </a:p>
        </p:txBody>
      </p:sp>
      <p:sp>
        <p:nvSpPr>
          <p:cNvPr id="41" name="Right Arrow 40"/>
          <p:cNvSpPr/>
          <p:nvPr/>
        </p:nvSpPr>
        <p:spPr>
          <a:xfrm rot="20214050">
            <a:off x="7924668" y="2364972"/>
            <a:ext cx="1800200" cy="76295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REBUILD</a:t>
            </a: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Architecture</a:t>
            </a:r>
          </a:p>
        </p:txBody>
      </p:sp>
      <p:pic>
        <p:nvPicPr>
          <p:cNvPr id="3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428" y="3169938"/>
            <a:ext cx="1831490" cy="12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676" y="4905304"/>
            <a:ext cx="1576814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639" y="4923251"/>
            <a:ext cx="682502" cy="305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01" y="3154221"/>
            <a:ext cx="645769" cy="226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67" y="1416095"/>
            <a:ext cx="119733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Groupe 24"/>
          <p:cNvGrpSpPr/>
          <p:nvPr/>
        </p:nvGrpSpPr>
        <p:grpSpPr>
          <a:xfrm>
            <a:off x="10783454" y="1461992"/>
            <a:ext cx="503664" cy="494988"/>
            <a:chOff x="2284645" y="835654"/>
            <a:chExt cx="503664" cy="494988"/>
          </a:xfrm>
        </p:grpSpPr>
        <p:pic>
          <p:nvPicPr>
            <p:cNvPr id="44" name="Imag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45" name="ZoneTexte 27"/>
            <p:cNvSpPr txBox="1"/>
            <p:nvPr/>
          </p:nvSpPr>
          <p:spPr>
            <a:xfrm>
              <a:off x="2284645" y="1115198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FR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374317" y="2907197"/>
            <a:ext cx="2088232" cy="1587600"/>
            <a:chOff x="8112224" y="4166388"/>
            <a:chExt cx="2088232" cy="1800000"/>
          </a:xfrm>
        </p:grpSpPr>
        <p:sp>
          <p:nvSpPr>
            <p:cNvPr id="48" name="Rounded Rectangle 47"/>
            <p:cNvSpPr/>
            <p:nvPr/>
          </p:nvSpPr>
          <p:spPr>
            <a:xfrm>
              <a:off x="8112224" y="4166388"/>
              <a:ext cx="2088232" cy="1800000"/>
            </a:xfrm>
            <a:prstGeom prst="roundRect">
              <a:avLst>
                <a:gd name="adj" fmla="val 6909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93957" y="4220654"/>
              <a:ext cx="1613263" cy="18705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i="1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– </a:t>
              </a:r>
              <a:r>
                <a:rPr lang="en-US" sz="1100" b="0" i="0" u="none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System Regulation</a:t>
              </a:r>
              <a:endParaRPr lang="en-US" sz="11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1" name="Right Arrow 50"/>
          <p:cNvSpPr/>
          <p:nvPr/>
        </p:nvSpPr>
        <p:spPr>
          <a:xfrm>
            <a:off x="8026358" y="3194178"/>
            <a:ext cx="1800200" cy="76295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REBUILD</a:t>
            </a: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Architecture</a:t>
            </a:r>
          </a:p>
        </p:txBody>
      </p:sp>
      <p:pic>
        <p:nvPicPr>
          <p:cNvPr id="52" name="Picture 51"/>
          <p:cNvPicPr/>
          <p:nvPr/>
        </p:nvPicPr>
        <p:blipFill>
          <a:blip r:embed="rId10"/>
          <a:stretch>
            <a:fillRect/>
          </a:stretch>
        </p:blipFill>
        <p:spPr>
          <a:xfrm>
            <a:off x="5844685" y="3117187"/>
            <a:ext cx="2095546" cy="1124366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rot="1651511">
            <a:off x="7825060" y="4121574"/>
            <a:ext cx="1800200" cy="76295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REBUILD</a:t>
            </a: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Architecture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20625" y="4375287"/>
            <a:ext cx="743666" cy="29720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i="0" u="none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</a:rPr>
              <a:t>SE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264352" y="684379"/>
            <a:ext cx="743166" cy="29700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i="0" u="none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MBA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68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01740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5303912" y="1790133"/>
            <a:ext cx="3242174" cy="3295051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555801" y="2159001"/>
            <a:ext cx="2755138" cy="2755138"/>
            <a:chOff x="4067983" y="1997134"/>
            <a:chExt cx="2755138" cy="2755138"/>
          </a:xfrm>
        </p:grpSpPr>
        <p:sp>
          <p:nvSpPr>
            <p:cNvPr id="35" name="Oval 34"/>
            <p:cNvSpPr/>
            <p:nvPr/>
          </p:nvSpPr>
          <p:spPr>
            <a:xfrm>
              <a:off x="4067983" y="1997134"/>
              <a:ext cx="2755138" cy="27551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51125" y="2276872"/>
              <a:ext cx="1741329" cy="38727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System Definition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Specification,</a:t>
              </a:r>
              <a:r>
                <a:rPr lang="en-US" sz="1200" b="0" i="0" u="none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Architecture, </a:t>
              </a:r>
            </a:p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i="0" u="none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Functions, Interfaces</a:t>
              </a:r>
              <a:r>
                <a:rPr lang="en-US" sz="12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(Models)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MBSE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Future of System Simulation</a:t>
            </a:r>
          </a:p>
        </p:txBody>
      </p:sp>
      <p:sp>
        <p:nvSpPr>
          <p:cNvPr id="39" name="Content Placeholder 17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07368" y="1189598"/>
            <a:ext cx="4837748" cy="46243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marR="0" indent="-28800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Blip>
                <a:blip r:embed="rId3"/>
              </a:buBlip>
              <a:tabLst/>
              <a:defRPr sz="1800" kern="1200"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5616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8316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1124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1378800" indent="-288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659600" indent="-288000" algn="l" defTabSz="914400" rtl="0" eaLnBrk="1" latinLnBrk="0" hangingPunct="1">
              <a:lnSpc>
                <a:spcPts val="1900"/>
              </a:lnSpc>
              <a:spcBef>
                <a:spcPts val="1000"/>
              </a:spcBef>
              <a:buFontTx/>
              <a:buBlip>
                <a:blip r:embed="rId3"/>
              </a:buBlip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3200" indent="-288000" algn="l" defTabSz="914400" rtl="0" eaLnBrk="1" latinLnBrk="0" hangingPunct="1">
              <a:lnSpc>
                <a:spcPts val="1900"/>
              </a:lnSpc>
              <a:spcBef>
                <a:spcPts val="1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24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172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</a:pPr>
            <a:r>
              <a:rPr lang="en-US" dirty="0" smtClean="0"/>
              <a:t>MBSE approach similar to the introduction of CATIA for product definition</a:t>
            </a:r>
          </a:p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2"/>
                </a:solidFill>
              </a:rPr>
              <a:t>System Design Definition – </a:t>
            </a:r>
            <a:r>
              <a:rPr lang="en-US" b="1" dirty="0" smtClean="0">
                <a:solidFill>
                  <a:srgbClr val="7030A0"/>
                </a:solidFill>
              </a:rPr>
              <a:t>Future</a:t>
            </a:r>
          </a:p>
          <a:p>
            <a:pPr lvl="1">
              <a:buClr>
                <a:srgbClr val="000000"/>
              </a:buClr>
            </a:pPr>
            <a:r>
              <a:rPr lang="en-US" i="1" dirty="0" smtClean="0">
                <a:solidFill>
                  <a:srgbClr val="FF0000"/>
                </a:solidFill>
              </a:rPr>
              <a:t>Model</a:t>
            </a:r>
            <a:r>
              <a:rPr lang="en-US" i="1" dirty="0" smtClean="0"/>
              <a:t> Based Approach (“</a:t>
            </a:r>
            <a:r>
              <a:rPr lang="en-US" b="1" i="1" dirty="0" smtClean="0">
                <a:solidFill>
                  <a:srgbClr val="FF0000"/>
                </a:solidFill>
              </a:rPr>
              <a:t>MBSE</a:t>
            </a:r>
            <a:r>
              <a:rPr lang="en-US" i="1" dirty="0" smtClean="0"/>
              <a:t>”)</a:t>
            </a:r>
          </a:p>
          <a:p>
            <a:pPr lvl="2">
              <a:buClr>
                <a:srgbClr val="000000"/>
              </a:buClr>
            </a:pPr>
            <a:r>
              <a:rPr lang="en-US" dirty="0" smtClean="0"/>
              <a:t>System </a:t>
            </a:r>
            <a:r>
              <a:rPr lang="en-US" dirty="0"/>
              <a:t>defined </a:t>
            </a:r>
            <a:r>
              <a:rPr lang="en-US" u="sng" dirty="0"/>
              <a:t>uniquely</a:t>
            </a:r>
            <a:r>
              <a:rPr lang="en-US" dirty="0"/>
              <a:t> and </a:t>
            </a:r>
            <a:r>
              <a:rPr lang="en-US" u="sng" dirty="0"/>
              <a:t>centralized</a:t>
            </a:r>
            <a:r>
              <a:rPr lang="en-US" dirty="0"/>
              <a:t>,</a:t>
            </a:r>
          </a:p>
          <a:p>
            <a:pPr lvl="2">
              <a:buClr>
                <a:srgbClr val="000000"/>
              </a:buClr>
            </a:pPr>
            <a:r>
              <a:rPr lang="en-US" u="sng" dirty="0"/>
              <a:t>Generation of </a:t>
            </a:r>
            <a:r>
              <a:rPr lang="en-US" u="sng" dirty="0" smtClean="0"/>
              <a:t>documents </a:t>
            </a:r>
            <a:r>
              <a:rPr lang="en-US" dirty="0"/>
              <a:t>enforcing their mutual coherence,</a:t>
            </a:r>
          </a:p>
          <a:p>
            <a:pPr lvl="2">
              <a:buClr>
                <a:srgbClr val="000000"/>
              </a:buClr>
            </a:pPr>
            <a:r>
              <a:rPr lang="en-US" dirty="0"/>
              <a:t>Enable to have a </a:t>
            </a:r>
            <a:r>
              <a:rPr lang="en-US" u="sng" dirty="0"/>
              <a:t>global product view</a:t>
            </a:r>
            <a:r>
              <a:rPr lang="en-US" dirty="0"/>
              <a:t>,</a:t>
            </a:r>
          </a:p>
          <a:p>
            <a:pPr lvl="2">
              <a:buClr>
                <a:srgbClr val="000000"/>
              </a:buClr>
            </a:pPr>
            <a:r>
              <a:rPr lang="en-US" dirty="0"/>
              <a:t>Support </a:t>
            </a:r>
            <a:r>
              <a:rPr lang="en-US" u="sng" dirty="0"/>
              <a:t>i</a:t>
            </a:r>
            <a:r>
              <a:rPr lang="en-US" u="sng" dirty="0" smtClean="0"/>
              <a:t>ntegration </a:t>
            </a:r>
            <a:r>
              <a:rPr lang="en-US" dirty="0"/>
              <a:t>of the product within the </a:t>
            </a:r>
            <a:r>
              <a:rPr lang="en-US" dirty="0" smtClean="0"/>
              <a:t>customer </a:t>
            </a:r>
            <a:r>
              <a:rPr lang="en-US" dirty="0"/>
              <a:t>environment,</a:t>
            </a:r>
          </a:p>
          <a:p>
            <a:pPr lvl="2">
              <a:buClr>
                <a:srgbClr val="000000"/>
              </a:buClr>
            </a:pPr>
            <a:r>
              <a:rPr lang="en-US" dirty="0"/>
              <a:t>Enable to </a:t>
            </a:r>
            <a:r>
              <a:rPr lang="en-US" u="sng" dirty="0"/>
              <a:t>consume design definition </a:t>
            </a:r>
            <a:r>
              <a:rPr lang="en-US" dirty="0"/>
              <a:t>for analysis,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75920" y="1855021"/>
            <a:ext cx="2219036" cy="18436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Definition</a:t>
            </a:r>
            <a:r>
              <a:rPr lang="en-US" sz="11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1100" b="1" i="0" u="sng" baseline="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Based System Engineering</a:t>
            </a:r>
          </a:p>
        </p:txBody>
      </p:sp>
      <p:pic>
        <p:nvPicPr>
          <p:cNvPr id="52" name="Picture 5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"/>
          <a:stretch/>
        </p:blipFill>
        <p:spPr bwMode="auto">
          <a:xfrm>
            <a:off x="5930914" y="3030639"/>
            <a:ext cx="2062762" cy="1262458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54" name="TextBox 53"/>
          <p:cNvSpPr txBox="1"/>
          <p:nvPr/>
        </p:nvSpPr>
        <p:spPr>
          <a:xfrm>
            <a:off x="6638024" y="4354547"/>
            <a:ext cx="743166" cy="29700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i="0" u="none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MBSE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264352" y="1107092"/>
            <a:ext cx="2340000" cy="5202228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385316" y="1165134"/>
            <a:ext cx="2088232" cy="1587149"/>
            <a:chOff x="1072246" y="4378593"/>
            <a:chExt cx="2088232" cy="1800000"/>
          </a:xfrm>
        </p:grpSpPr>
        <p:sp>
          <p:nvSpPr>
            <p:cNvPr id="57" name="Rounded Rectangle 56"/>
            <p:cNvSpPr/>
            <p:nvPr/>
          </p:nvSpPr>
          <p:spPr>
            <a:xfrm>
              <a:off x="1072246" y="4378593"/>
              <a:ext cx="2088232" cy="1800000"/>
            </a:xfrm>
            <a:prstGeom prst="roundRect">
              <a:avLst>
                <a:gd name="adj" fmla="val 6909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53979" y="4432859"/>
              <a:ext cx="1613263" cy="18705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i="1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– System</a:t>
              </a:r>
              <a:r>
                <a:rPr lang="en-US" sz="1100" b="0" i="0" u="none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Performances</a:t>
              </a:r>
              <a:endParaRPr lang="en-US" sz="11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385316" y="4649712"/>
            <a:ext cx="2088232" cy="1587600"/>
            <a:chOff x="8112224" y="4166388"/>
            <a:chExt cx="2088232" cy="1800000"/>
          </a:xfrm>
        </p:grpSpPr>
        <p:sp>
          <p:nvSpPr>
            <p:cNvPr id="60" name="Rounded Rectangle 59"/>
            <p:cNvSpPr/>
            <p:nvPr/>
          </p:nvSpPr>
          <p:spPr>
            <a:xfrm>
              <a:off x="8112224" y="4166388"/>
              <a:ext cx="2088232" cy="1800000"/>
            </a:xfrm>
            <a:prstGeom prst="roundRect">
              <a:avLst>
                <a:gd name="adj" fmla="val 6909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193957" y="4220654"/>
              <a:ext cx="1613263" cy="18705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i="1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– </a:t>
              </a:r>
              <a:r>
                <a:rPr lang="en-US" sz="1100" b="0" i="0" u="none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Computer Validation</a:t>
              </a:r>
              <a:endParaRPr lang="en-US" sz="11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62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428" y="3169938"/>
            <a:ext cx="1831490" cy="12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676" y="4905304"/>
            <a:ext cx="1576814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639" y="4923251"/>
            <a:ext cx="682502" cy="305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01" y="3154221"/>
            <a:ext cx="645769" cy="226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67" y="1416095"/>
            <a:ext cx="119733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e 24"/>
          <p:cNvGrpSpPr/>
          <p:nvPr/>
        </p:nvGrpSpPr>
        <p:grpSpPr>
          <a:xfrm>
            <a:off x="10783454" y="1461992"/>
            <a:ext cx="503664" cy="494988"/>
            <a:chOff x="2284645" y="835654"/>
            <a:chExt cx="503664" cy="494988"/>
          </a:xfrm>
        </p:grpSpPr>
        <p:pic>
          <p:nvPicPr>
            <p:cNvPr id="68" name="Image 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128" y="835654"/>
              <a:ext cx="316698" cy="316698"/>
            </a:xfrm>
            <a:prstGeom prst="rect">
              <a:avLst/>
            </a:prstGeom>
          </p:spPr>
        </p:pic>
        <p:sp>
          <p:nvSpPr>
            <p:cNvPr id="69" name="ZoneTexte 27"/>
            <p:cNvSpPr txBox="1"/>
            <p:nvPr/>
          </p:nvSpPr>
          <p:spPr>
            <a:xfrm>
              <a:off x="2284645" y="1115198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FR" sz="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374317" y="2907197"/>
            <a:ext cx="2088232" cy="1587600"/>
            <a:chOff x="8112224" y="4166388"/>
            <a:chExt cx="2088232" cy="1800000"/>
          </a:xfrm>
        </p:grpSpPr>
        <p:sp>
          <p:nvSpPr>
            <p:cNvPr id="71" name="Rounded Rectangle 70"/>
            <p:cNvSpPr/>
            <p:nvPr/>
          </p:nvSpPr>
          <p:spPr>
            <a:xfrm>
              <a:off x="8112224" y="4166388"/>
              <a:ext cx="2088232" cy="1800000"/>
            </a:xfrm>
            <a:prstGeom prst="roundRect">
              <a:avLst>
                <a:gd name="adj" fmla="val 6909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93957" y="4220654"/>
              <a:ext cx="1613263" cy="18705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i="1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r>
                <a:rPr lang="en-US" sz="1100" b="0" i="0" u="none" baseline="0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– </a:t>
              </a:r>
              <a:r>
                <a:rPr lang="en-US" sz="1100" b="0" i="0" u="none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System Regulation</a:t>
              </a:r>
              <a:endParaRPr lang="en-US" sz="1100" b="0" i="0" u="none" baseline="0" dirty="0" smtClean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9264352" y="684379"/>
            <a:ext cx="743166" cy="29700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i="0" u="none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MBA</a:t>
            </a:r>
          </a:p>
        </p:txBody>
      </p:sp>
      <p:sp>
        <p:nvSpPr>
          <p:cNvPr id="40" name="Right Arrow 39"/>
          <p:cNvSpPr/>
          <p:nvPr/>
        </p:nvSpPr>
        <p:spPr>
          <a:xfrm rot="1651511">
            <a:off x="7825060" y="4121574"/>
            <a:ext cx="1800200" cy="76295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FF0000"/>
                </a:solidFill>
                <a:latin typeface="Arial" panose="020B0604020202020204" pitchFamily="34" charset="0"/>
              </a:rPr>
              <a:t>USE</a:t>
            </a: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Architecture</a:t>
            </a:r>
          </a:p>
        </p:txBody>
      </p:sp>
      <p:sp>
        <p:nvSpPr>
          <p:cNvPr id="41" name="Right Arrow 40"/>
          <p:cNvSpPr/>
          <p:nvPr/>
        </p:nvSpPr>
        <p:spPr>
          <a:xfrm rot="20214050">
            <a:off x="7924668" y="2364972"/>
            <a:ext cx="1800200" cy="76295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FF0000"/>
                </a:solidFill>
                <a:latin typeface="Arial" panose="020B0604020202020204" pitchFamily="34" charset="0"/>
              </a:rPr>
              <a:t>USE</a:t>
            </a: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Architecture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8026358" y="3194178"/>
            <a:ext cx="1800200" cy="76295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b="1" i="0" u="none" baseline="0" dirty="0" smtClean="0">
                <a:solidFill>
                  <a:srgbClr val="FF0000"/>
                </a:solidFill>
                <a:latin typeface="Arial" panose="020B0604020202020204" pitchFamily="34" charset="0"/>
              </a:rPr>
              <a:t>USE </a:t>
            </a:r>
            <a:r>
              <a:rPr lang="en-US" sz="12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69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44218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510931"/>
              </p:ext>
            </p:extLst>
          </p:nvPr>
        </p:nvGraphicFramePr>
        <p:xfrm>
          <a:off x="3160235" y="4077072"/>
          <a:ext cx="2276035" cy="1970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Image" r:id="rId8" imgW="4444444" imgH="3847619" progId="Photoshop.Image.7">
                  <p:embed/>
                </p:oleObj>
              </mc:Choice>
              <mc:Fallback>
                <p:oleObj name="Image" r:id="rId8" imgW="4444444" imgH="3847619" progId="Photoshop.Image.7">
                  <p:embed/>
                  <p:pic>
                    <p:nvPicPr>
                      <p:cNvPr id="6" name="Obje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235" y="4077072"/>
                        <a:ext cx="2276035" cy="1970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Diagramme 8"/>
          <p:cNvGraphicFramePr/>
          <p:nvPr>
            <p:extLst>
              <p:ext uri="{D42A27DB-BD31-4B8C-83A1-F6EECF244321}">
                <p14:modId xmlns:p14="http://schemas.microsoft.com/office/powerpoint/2010/main" val="842970835"/>
              </p:ext>
            </p:extLst>
          </p:nvPr>
        </p:nvGraphicFramePr>
        <p:xfrm>
          <a:off x="-243840" y="1321594"/>
          <a:ext cx="6294120" cy="4812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Bleed Air System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Air Systems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76120" y="566376"/>
            <a:ext cx="2592288" cy="657037"/>
          </a:xfrm>
          <a:prstGeom prst="roundRect">
            <a:avLst>
              <a:gd name="adj" fmla="val 253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1" i="1" dirty="0" smtClean="0">
                <a:solidFill>
                  <a:srgbClr val="3A3838"/>
                </a:solidFill>
                <a:latin typeface="Arial" panose="020B0604020202020204" pitchFamily="34" charset="0"/>
              </a:rPr>
              <a:t>Acronym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BAS</a:t>
            </a:r>
            <a:r>
              <a:rPr lang="en-US" sz="120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     : Bleed Air System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200" dirty="0" smtClean="0">
                <a:solidFill>
                  <a:srgbClr val="3A3838"/>
                </a:solidFill>
                <a:latin typeface="Arial" panose="020B0604020202020204" pitchFamily="34" charset="0"/>
              </a:rPr>
              <a:t>EBAS    : Engine Bleed Air System</a:t>
            </a:r>
            <a:endParaRPr lang="en-US" sz="120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2147" y="2329843"/>
            <a:ext cx="6106720" cy="3071037"/>
          </a:xfrm>
          <a:prstGeom prst="rect">
            <a:avLst/>
          </a:prstGeom>
        </p:spPr>
      </p:pic>
      <p:sp>
        <p:nvSpPr>
          <p:cNvPr id="12" name="Speech bubble"/>
          <p:cNvSpPr/>
          <p:nvPr>
            <p:custDataLst>
              <p:tags r:id="rId2"/>
            </p:custDataLst>
          </p:nvPr>
        </p:nvSpPr>
        <p:spPr bwMode="auto">
          <a:xfrm>
            <a:off x="7174200" y="5503676"/>
            <a:ext cx="1690100" cy="386029"/>
          </a:xfrm>
          <a:prstGeom prst="accentBorderCallout1">
            <a:avLst>
              <a:gd name="adj1" fmla="val 10319"/>
              <a:gd name="adj2" fmla="val -5472"/>
              <a:gd name="adj3" fmla="val -41347"/>
              <a:gd name="adj4" fmla="val -29583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Air Sources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74824" y="2428024"/>
            <a:ext cx="897239" cy="301414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06286" y="2288558"/>
            <a:ext cx="1123628" cy="116535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15" name="Speech bubble"/>
          <p:cNvSpPr/>
          <p:nvPr>
            <p:custDataLst>
              <p:tags r:id="rId3"/>
            </p:custDataLst>
          </p:nvPr>
        </p:nvSpPr>
        <p:spPr bwMode="auto">
          <a:xfrm>
            <a:off x="9336360" y="1625788"/>
            <a:ext cx="1141319" cy="570695"/>
          </a:xfrm>
          <a:prstGeom prst="accentBorderCallout1">
            <a:avLst>
              <a:gd name="adj1" fmla="val 76268"/>
              <a:gd name="adj2" fmla="val 104538"/>
              <a:gd name="adj3" fmla="val 116613"/>
              <a:gd name="adj4" fmla="val 142343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Air Consumers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6" name="Speech bubble"/>
          <p:cNvSpPr/>
          <p:nvPr>
            <p:custDataLst>
              <p:tags r:id="rId4"/>
            </p:custDataLst>
          </p:nvPr>
        </p:nvSpPr>
        <p:spPr bwMode="auto">
          <a:xfrm>
            <a:off x="5909165" y="1491281"/>
            <a:ext cx="1690100" cy="570695"/>
          </a:xfrm>
          <a:prstGeom prst="accentBorderCallout1">
            <a:avLst>
              <a:gd name="adj1" fmla="val 64252"/>
              <a:gd name="adj2" fmla="val 106342"/>
              <a:gd name="adj3" fmla="val 252805"/>
              <a:gd name="adj4" fmla="val 158877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„Classical“ EBAS Architecture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0" name="Speech bubble"/>
          <p:cNvSpPr/>
          <p:nvPr>
            <p:custDataLst>
              <p:tags r:id="rId5"/>
            </p:custDataLst>
          </p:nvPr>
        </p:nvSpPr>
        <p:spPr bwMode="auto">
          <a:xfrm>
            <a:off x="4922140" y="5772940"/>
            <a:ext cx="1690100" cy="386029"/>
          </a:xfrm>
          <a:prstGeom prst="accentBorderCallout1">
            <a:avLst>
              <a:gd name="adj1" fmla="val 41553"/>
              <a:gd name="adj2" fmla="val -3668"/>
              <a:gd name="adj3" fmla="val -31151"/>
              <a:gd name="adj4" fmla="val -35443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EBAS Integration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2395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MBSE Vision</a:t>
            </a:r>
            <a:endParaRPr lang="fr-FR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Future of System Simulation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056600" y="1420258"/>
            <a:ext cx="2239200" cy="2239200"/>
            <a:chOff x="695400" y="1340768"/>
            <a:chExt cx="2755138" cy="2755138"/>
          </a:xfrm>
        </p:grpSpPr>
        <p:grpSp>
          <p:nvGrpSpPr>
            <p:cNvPr id="12" name="Group 11"/>
            <p:cNvGrpSpPr/>
            <p:nvPr/>
          </p:nvGrpSpPr>
          <p:grpSpPr>
            <a:xfrm>
              <a:off x="695400" y="1340768"/>
              <a:ext cx="2755138" cy="2755138"/>
              <a:chOff x="4067983" y="1997134"/>
              <a:chExt cx="2755138" cy="275513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067983" y="1997134"/>
                <a:ext cx="2755138" cy="27551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651125" y="2276872"/>
                <a:ext cx="1741329" cy="38727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i="1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System Definition</a:t>
                </a:r>
              </a:p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 baseline="0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Specification,</a:t>
                </a:r>
                <a:r>
                  <a:rPr lang="en-US" sz="1200" b="0" i="0" u="none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Architecture, </a:t>
                </a:r>
              </a:p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Functions, Interfaces</a:t>
                </a:r>
                <a:r>
                  <a:rPr lang="en-US" sz="1200" b="0" i="0" u="none" baseline="0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(Models)</a:t>
                </a:r>
              </a:p>
            </p:txBody>
          </p:sp>
        </p:grpSp>
        <p:pic>
          <p:nvPicPr>
            <p:cNvPr id="13" name="Picture 12"/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84"/>
            <a:stretch/>
          </p:blipFill>
          <p:spPr bwMode="auto">
            <a:xfrm>
              <a:off x="1152747" y="2348470"/>
              <a:ext cx="1840444" cy="1126394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4" name="TextBox 13"/>
            <p:cNvSpPr txBox="1"/>
            <p:nvPr/>
          </p:nvSpPr>
          <p:spPr>
            <a:xfrm>
              <a:off x="1615769" y="3562027"/>
              <a:ext cx="914400" cy="36543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2400" b="1" i="0" u="none" baseline="0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Arial" panose="020B0604020202020204" pitchFamily="34" charset="0"/>
                </a:rPr>
                <a:t>MBSE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83971" y="3947389"/>
            <a:ext cx="2239200" cy="2239200"/>
            <a:chOff x="3719736" y="3663416"/>
            <a:chExt cx="2755138" cy="2755138"/>
          </a:xfrm>
        </p:grpSpPr>
        <p:grpSp>
          <p:nvGrpSpPr>
            <p:cNvPr id="18" name="Group 17"/>
            <p:cNvGrpSpPr/>
            <p:nvPr/>
          </p:nvGrpSpPr>
          <p:grpSpPr>
            <a:xfrm>
              <a:off x="3719736" y="3663416"/>
              <a:ext cx="2755138" cy="2755138"/>
              <a:chOff x="4067983" y="1997134"/>
              <a:chExt cx="2755138" cy="275513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67983" y="1997134"/>
                <a:ext cx="2755138" cy="27551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651125" y="2276872"/>
                <a:ext cx="1741329" cy="38727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i="1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Analysis</a:t>
                </a:r>
                <a:endParaRPr lang="en-US" sz="1200" b="1" i="1" dirty="0" smtClean="0">
                  <a:solidFill>
                    <a:srgbClr val="3A3838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 baseline="0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Stress, CFD, Performances,…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094834" y="4447145"/>
              <a:ext cx="828388" cy="821133"/>
              <a:chOff x="7499860" y="4908908"/>
              <a:chExt cx="1271132" cy="1260000"/>
            </a:xfrm>
          </p:grpSpPr>
          <p:pic>
            <p:nvPicPr>
              <p:cNvPr id="26" name="Picture 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9860" y="4908908"/>
                <a:ext cx="1197330" cy="12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7" name="Groupe 24"/>
              <p:cNvGrpSpPr/>
              <p:nvPr/>
            </p:nvGrpSpPr>
            <p:grpSpPr>
              <a:xfrm>
                <a:off x="8267328" y="4951914"/>
                <a:ext cx="503664" cy="494988"/>
                <a:chOff x="2284645" y="835654"/>
                <a:chExt cx="503664" cy="494988"/>
              </a:xfrm>
            </p:grpSpPr>
            <p:pic>
              <p:nvPicPr>
                <p:cNvPr id="28" name="Image 25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8128" y="835654"/>
                  <a:ext cx="316698" cy="316698"/>
                </a:xfrm>
                <a:prstGeom prst="rect">
                  <a:avLst/>
                </a:prstGeom>
              </p:spPr>
            </p:pic>
            <p:sp>
              <p:nvSpPr>
                <p:cNvPr id="29" name="ZoneTexte 27"/>
                <p:cNvSpPr txBox="1"/>
                <p:nvPr/>
              </p:nvSpPr>
              <p:spPr>
                <a:xfrm>
                  <a:off x="2284645" y="1115198"/>
                  <a:ext cx="50366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fr-FR" sz="8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Dymola</a:t>
                  </a:r>
                  <a:endParaRPr lang="en-US" sz="8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5168021" y="4447145"/>
              <a:ext cx="1012723" cy="809247"/>
              <a:chOff x="759286" y="4706388"/>
              <a:chExt cx="1576814" cy="1260000"/>
            </a:xfrm>
          </p:grpSpPr>
          <p:pic>
            <p:nvPicPr>
              <p:cNvPr id="24" name="Picture 4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286" y="4706388"/>
                <a:ext cx="1576814" cy="126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3132" y="4755933"/>
                <a:ext cx="682502" cy="305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964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968" y="5066705"/>
              <a:ext cx="626567" cy="62656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606" y="5066705"/>
              <a:ext cx="538994" cy="63601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620022" y="5821840"/>
              <a:ext cx="914400" cy="36543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2400" b="1" i="0" u="none" baseline="0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Arial" panose="020B0604020202020204" pitchFamily="34" charset="0"/>
                </a:rPr>
                <a:t>MBA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896200" y="1514779"/>
            <a:ext cx="2240707" cy="2240707"/>
            <a:chOff x="6528048" y="1340768"/>
            <a:chExt cx="2755138" cy="2755138"/>
          </a:xfrm>
        </p:grpSpPr>
        <p:grpSp>
          <p:nvGrpSpPr>
            <p:cNvPr id="33" name="Group 32"/>
            <p:cNvGrpSpPr/>
            <p:nvPr/>
          </p:nvGrpSpPr>
          <p:grpSpPr>
            <a:xfrm>
              <a:off x="6528048" y="1340768"/>
              <a:ext cx="2755138" cy="2755138"/>
              <a:chOff x="4067983" y="1997134"/>
              <a:chExt cx="2755138" cy="275513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067983" y="1997134"/>
                <a:ext cx="2755138" cy="27551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sz="1800" b="0" i="0" u="none" baseline="0" dirty="0" smtClean="0">
                  <a:solidFill>
                    <a:srgbClr val="3A383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651125" y="2276872"/>
                <a:ext cx="1741329" cy="38727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i="1" dirty="0" smtClean="0">
                    <a:solidFill>
                      <a:srgbClr val="3A383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Design Definition</a:t>
                </a:r>
              </a:p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i="0" u="none" baseline="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Geometry, Material, Data,</a:t>
                </a:r>
              </a:p>
              <a:p>
                <a:pPr algn="ctr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Life Cycle</a:t>
                </a:r>
                <a:endParaRPr lang="en-US" sz="1200" i="0" u="none" baseline="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7316064" y="2127762"/>
              <a:ext cx="1536454" cy="15450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852" y="2059324"/>
              <a:ext cx="868459" cy="695459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7485856" y="3599967"/>
              <a:ext cx="914400" cy="36543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2400" b="1" i="0" u="none" baseline="0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Arial" panose="020B0604020202020204" pitchFamily="34" charset="0"/>
                </a:rPr>
                <a:t>MBD</a:t>
              </a:r>
            </a:p>
          </p:txBody>
        </p:sp>
      </p:grpSp>
      <p:sp>
        <p:nvSpPr>
          <p:cNvPr id="39" name="Curved Right Arrow 38"/>
          <p:cNvSpPr/>
          <p:nvPr/>
        </p:nvSpPr>
        <p:spPr>
          <a:xfrm rot="18900000">
            <a:off x="3429616" y="3572104"/>
            <a:ext cx="1013697" cy="2509157"/>
          </a:xfrm>
          <a:prstGeom prst="curvedRightArrow">
            <a:avLst>
              <a:gd name="adj1" fmla="val 22669"/>
              <a:gd name="adj2" fmla="val 66183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0" name="Curved Right Arrow 39"/>
          <p:cNvSpPr/>
          <p:nvPr/>
        </p:nvSpPr>
        <p:spPr>
          <a:xfrm rot="8100000">
            <a:off x="4530413" y="1868892"/>
            <a:ext cx="1013697" cy="2509157"/>
          </a:xfrm>
          <a:prstGeom prst="curvedRightArrow">
            <a:avLst>
              <a:gd name="adj1" fmla="val 22669"/>
              <a:gd name="adj2" fmla="val 66183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1" name="Curved Right Arrow 40"/>
          <p:cNvSpPr/>
          <p:nvPr/>
        </p:nvSpPr>
        <p:spPr>
          <a:xfrm rot="13500000" flipH="1">
            <a:off x="6719898" y="1903759"/>
            <a:ext cx="1013697" cy="2509157"/>
          </a:xfrm>
          <a:prstGeom prst="curvedRightArrow">
            <a:avLst>
              <a:gd name="adj1" fmla="val 22669"/>
              <a:gd name="adj2" fmla="val 66183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2" name="Curved Right Arrow 41"/>
          <p:cNvSpPr/>
          <p:nvPr/>
        </p:nvSpPr>
        <p:spPr>
          <a:xfrm rot="2700000" flipH="1">
            <a:off x="7800018" y="3665208"/>
            <a:ext cx="1013697" cy="2509157"/>
          </a:xfrm>
          <a:prstGeom prst="curvedRightArrow">
            <a:avLst>
              <a:gd name="adj1" fmla="val 22669"/>
              <a:gd name="adj2" fmla="val 66183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43" name="Speech bubble"/>
          <p:cNvSpPr/>
          <p:nvPr>
            <p:custDataLst>
              <p:tags r:id="rId1"/>
            </p:custDataLst>
          </p:nvPr>
        </p:nvSpPr>
        <p:spPr bwMode="auto">
          <a:xfrm flipH="1">
            <a:off x="742467" y="5058596"/>
            <a:ext cx="1690100" cy="940027"/>
          </a:xfrm>
          <a:prstGeom prst="accentBorderCallout1">
            <a:avLst>
              <a:gd name="adj1" fmla="val 17571"/>
              <a:gd name="adj2" fmla="val -4814"/>
              <a:gd name="adj3" fmla="val -6017"/>
              <a:gd name="adj4" fmla="val -54197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Architecture,</a:t>
            </a:r>
          </a:p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Functions,</a:t>
            </a:r>
          </a:p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Interfaces,</a:t>
            </a:r>
          </a:p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Scenarios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44" name="Speech bubble"/>
          <p:cNvSpPr/>
          <p:nvPr>
            <p:custDataLst>
              <p:tags r:id="rId2"/>
            </p:custDataLst>
          </p:nvPr>
        </p:nvSpPr>
        <p:spPr bwMode="auto">
          <a:xfrm>
            <a:off x="9744969" y="5150929"/>
            <a:ext cx="1690100" cy="940027"/>
          </a:xfrm>
          <a:prstGeom prst="accentBorderCallout1">
            <a:avLst>
              <a:gd name="adj1" fmla="val 17571"/>
              <a:gd name="adj2" fmla="val -4814"/>
              <a:gd name="adj3" fmla="val -19931"/>
              <a:gd name="adj4" fmla="val -50466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Geometry, </a:t>
            </a:r>
          </a:p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Material, Performance Data,..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45" name="Speech bubble"/>
          <p:cNvSpPr/>
          <p:nvPr>
            <p:custDataLst>
              <p:tags r:id="rId3"/>
            </p:custDataLst>
          </p:nvPr>
        </p:nvSpPr>
        <p:spPr bwMode="auto">
          <a:xfrm>
            <a:off x="5191558" y="1900592"/>
            <a:ext cx="1690100" cy="570695"/>
          </a:xfrm>
          <a:prstGeom prst="accentBorderCallout1">
            <a:avLst>
              <a:gd name="adj1" fmla="val 76895"/>
              <a:gd name="adj2" fmla="val -4192"/>
              <a:gd name="adj3" fmla="val 128352"/>
              <a:gd name="adj4" fmla="val -28700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System Design Justification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46" name="Speech bubble"/>
          <p:cNvSpPr/>
          <p:nvPr>
            <p:custDataLst>
              <p:tags r:id="rId4"/>
            </p:custDataLst>
          </p:nvPr>
        </p:nvSpPr>
        <p:spPr bwMode="auto">
          <a:xfrm flipH="1">
            <a:off x="5457912" y="1346292"/>
            <a:ext cx="1690100" cy="386029"/>
          </a:xfrm>
          <a:prstGeom prst="accentBorderCallout1">
            <a:avLst>
              <a:gd name="adj1" fmla="val 76895"/>
              <a:gd name="adj2" fmla="val -4192"/>
              <a:gd name="adj3" fmla="val 288990"/>
              <a:gd name="adj4" fmla="val -26834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Design Justification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58" name="Picture 17" descr="N:\Projecte\Fachkarriere\Präsentationen\20180619 MBSE Boeing Sven Nickel\Pictures\2018-06-15 10_31_46-Capella MBSE Tool - Home - Internet Explorer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92" y="1229903"/>
            <a:ext cx="1374310" cy="3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81" y="1949627"/>
            <a:ext cx="804490" cy="765247"/>
          </a:xfrm>
          <a:prstGeom prst="rect">
            <a:avLst/>
          </a:prstGeom>
        </p:spPr>
      </p:pic>
      <p:grpSp>
        <p:nvGrpSpPr>
          <p:cNvPr id="60" name="Groupe 71"/>
          <p:cNvGrpSpPr/>
          <p:nvPr/>
        </p:nvGrpSpPr>
        <p:grpSpPr>
          <a:xfrm>
            <a:off x="4922659" y="6027956"/>
            <a:ext cx="625492" cy="723723"/>
            <a:chOff x="1289764" y="2054304"/>
            <a:chExt cx="625492" cy="723723"/>
          </a:xfrm>
        </p:grpSpPr>
        <p:pic>
          <p:nvPicPr>
            <p:cNvPr id="61" name="Image 56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485" y="2054304"/>
              <a:ext cx="527332" cy="527332"/>
            </a:xfrm>
            <a:prstGeom prst="rect">
              <a:avLst/>
            </a:prstGeom>
          </p:spPr>
        </p:pic>
        <p:sp>
          <p:nvSpPr>
            <p:cNvPr id="62" name="ZoneTexte 61"/>
            <p:cNvSpPr txBox="1"/>
            <p:nvPr/>
          </p:nvSpPr>
          <p:spPr>
            <a:xfrm>
              <a:off x="1289764" y="2531806"/>
              <a:ext cx="6254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ct val="40000"/>
                </a:spcAft>
                <a:buClr>
                  <a:srgbClr val="4152A5"/>
                </a:buClr>
                <a:buFont typeface="Wingdings" pitchFamily="2" charset="2"/>
                <a:buNone/>
              </a:pPr>
              <a:r>
                <a:rPr lang="en-US" sz="10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Simulink</a:t>
              </a:r>
              <a:endParaRPr 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3" name="Groupe 64"/>
          <p:cNvGrpSpPr/>
          <p:nvPr/>
        </p:nvGrpSpPr>
        <p:grpSpPr>
          <a:xfrm>
            <a:off x="4287550" y="5648459"/>
            <a:ext cx="580608" cy="734388"/>
            <a:chOff x="839778" y="3566078"/>
            <a:chExt cx="580608" cy="734388"/>
          </a:xfrm>
        </p:grpSpPr>
        <p:pic>
          <p:nvPicPr>
            <p:cNvPr id="64" name="Image 65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93" y="3566078"/>
              <a:ext cx="530851" cy="530851"/>
            </a:xfrm>
            <a:prstGeom prst="rect">
              <a:avLst/>
            </a:prstGeom>
          </p:spPr>
        </p:pic>
        <p:sp>
          <p:nvSpPr>
            <p:cNvPr id="65" name="ZoneTexte 66"/>
            <p:cNvSpPr txBox="1"/>
            <p:nvPr/>
          </p:nvSpPr>
          <p:spPr>
            <a:xfrm>
              <a:off x="839778" y="4054245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ct val="40000"/>
                </a:spcAft>
                <a:buClr>
                  <a:srgbClr val="4152A5"/>
                </a:buClr>
                <a:buFont typeface="Wingdings" pitchFamily="2" charset="2"/>
                <a:buNone/>
              </a:pPr>
              <a:r>
                <a:rPr lang="en-US" sz="10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Dymola</a:t>
              </a:r>
              <a:endParaRPr 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6" name="Groupe 63"/>
          <p:cNvGrpSpPr/>
          <p:nvPr/>
        </p:nvGrpSpPr>
        <p:grpSpPr>
          <a:xfrm>
            <a:off x="7148012" y="5676672"/>
            <a:ext cx="528207" cy="713146"/>
            <a:chOff x="1978436" y="2064190"/>
            <a:chExt cx="528207" cy="713146"/>
          </a:xfrm>
        </p:grpSpPr>
        <p:pic>
          <p:nvPicPr>
            <p:cNvPr id="67" name="Image 20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083" y="2064190"/>
              <a:ext cx="507560" cy="507560"/>
            </a:xfrm>
            <a:prstGeom prst="rect">
              <a:avLst/>
            </a:prstGeom>
          </p:spPr>
        </p:pic>
        <p:sp>
          <p:nvSpPr>
            <p:cNvPr id="68" name="ZoneTexte 70"/>
            <p:cNvSpPr txBox="1"/>
            <p:nvPr/>
          </p:nvSpPr>
          <p:spPr>
            <a:xfrm>
              <a:off x="1978436" y="2531115"/>
              <a:ext cx="5277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ct val="40000"/>
                </a:spcAft>
                <a:buClr>
                  <a:srgbClr val="4152A5"/>
                </a:buClr>
                <a:buFont typeface="Wingdings" pitchFamily="2" charset="2"/>
                <a:buNone/>
              </a:pPr>
              <a:r>
                <a:rPr lang="en-US" sz="10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SCADE</a:t>
              </a:r>
              <a:endParaRPr 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70" name="Picture 14" descr="N:\Projecte\Fachkarriere\Präsentationen\20180619 MBSE Boeing Sven Nickel\Pictures\Stimulus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88" y="6316494"/>
            <a:ext cx="969962" cy="41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N:\Projecte\Fachkarriere\Präsentationen\20180619 MBSE Boeing Sven Nickel\Pictures\Smarteam.png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24" b="28013"/>
          <a:stretch/>
        </p:blipFill>
        <p:spPr bwMode="auto">
          <a:xfrm>
            <a:off x="9684516" y="1003125"/>
            <a:ext cx="771081" cy="33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07" y="1779315"/>
            <a:ext cx="642610" cy="5146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70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11898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 smtClean="0"/>
              <a:t>Fluid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> &amp; </a:t>
            </a:r>
            <a:r>
              <a:rPr lang="fr-FR" dirty="0" err="1" smtClean="0"/>
              <a:t>Humidity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endParaRPr lang="fr-FR" dirty="0"/>
          </a:p>
        </p:txBody>
      </p:sp>
      <p:sp>
        <p:nvSpPr>
          <p:cNvPr id="2" name="Ellipse 1"/>
          <p:cNvSpPr/>
          <p:nvPr/>
        </p:nvSpPr>
        <p:spPr>
          <a:xfrm>
            <a:off x="1323975" y="1485900"/>
            <a:ext cx="1990725" cy="15430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91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/>
              <p:cNvSpPr>
                <a:spLocks noGrp="1"/>
              </p:cNvSpPr>
              <p:nvPr>
                <p:ph sz="quarter" idx="17"/>
                <p:custDataLst>
                  <p:tags r:id="rId1"/>
                </p:custDataLst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defRPr/>
                </a:pPr>
                <a:r>
                  <a:rPr lang="en-US" dirty="0" smtClean="0"/>
                  <a:t>Dry Air – Perfect Gas</a:t>
                </a: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/>
                  <a:t>State Equation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/>
                          </a:rPr>
                          <m:t>𝑷</m:t>
                        </m:r>
                      </m:num>
                      <m:den>
                        <m:r>
                          <a:rPr lang="en-US" b="1" i="1">
                            <a:latin typeface="Cambria Math"/>
                          </a:rPr>
                          <m:t>𝝆</m:t>
                        </m:r>
                      </m:den>
                    </m:f>
                    <m:r>
                      <a:rPr lang="en-US" b="1" i="1">
                        <a:latin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</a:rPr>
                      <m:t>𝑹𝑻</m:t>
                    </m:r>
                  </m:oMath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/>
                  <a:t>Specific Heat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/>
                          </a:rPr>
                          <m:t>𝜸</m:t>
                        </m:r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</m:num>
                      <m:den>
                        <m:r>
                          <a:rPr lang="en-US" b="1" i="1">
                            <a:latin typeface="Cambria Math"/>
                          </a:rPr>
                          <m:t>𝜸</m:t>
                        </m:r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</m:den>
                    </m:f>
                    <m:r>
                      <a:rPr lang="en-US" b="1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𝜸</m:t>
                    </m:r>
                    <m:r>
                      <a:rPr lang="en-US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/>
                  <a:t>Enthalpy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𝒉</m:t>
                    </m:r>
                    <m:r>
                      <a:rPr lang="en-US" b="1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𝑻</m:t>
                    </m:r>
                  </m:oMath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defRPr/>
                </a:pPr>
                <a:r>
                  <a:rPr lang="en-US" dirty="0"/>
                  <a:t>Conservation Equations</a:t>
                </a:r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/>
                  <a:t>Mass Conservation</a:t>
                </a:r>
              </a:p>
              <a:p>
                <a:pPr marL="271337" lvl="1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𝟎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𝒎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/>
                  <a:t>Energy Conservation</a:t>
                </a:r>
              </a:p>
              <a:p>
                <a:pPr marL="273600" lvl="1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𝟎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b="1" i="1">
                          <a:latin typeface="Cambria Math"/>
                          <a:ea typeface="Cambria Math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𝑸</m:t>
                          </m:r>
                        </m:e>
                      </m:acc>
                      <m:r>
                        <a:rPr lang="en-US" b="1" i="1">
                          <a:latin typeface="Cambria Math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𝑾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l="-118" t="-22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/>
              <p:cNvSpPr>
                <a:spLocks noGrp="1"/>
              </p:cNvSpPr>
              <p:nvPr>
                <p:ph sz="quarter" idx="18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Fluid Component : 1 Input / 1 Output Case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lvl="2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endParaRPr lang="en-US" dirty="0" smtClean="0"/>
              </a:p>
              <a:p>
                <a:pPr lvl="2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 smtClean="0"/>
                  <a:t>Mass Conservation</a:t>
                </a:r>
                <a:endParaRPr lang="en-US" dirty="0"/>
              </a:p>
              <a:p>
                <a:pPr marL="541337" lvl="2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𝑨</m:t>
                          </m:r>
                        </m:sub>
                      </m:sSub>
                      <m:r>
                        <a:rPr lang="en-US" b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𝑩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lvl="2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 smtClean="0"/>
                  <a:t>Energy Conservation</a:t>
                </a:r>
                <a:endParaRPr lang="en-US" dirty="0"/>
              </a:p>
              <a:p>
                <a:pPr marL="541337" lvl="2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𝑨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𝑨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𝑩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𝑩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𝑸</m:t>
                          </m:r>
                        </m:e>
                      </m:acc>
                      <m:r>
                        <a:rPr lang="en-US" b="1" i="1">
                          <a:latin typeface="Cambria Math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𝑾</m:t>
                          </m:r>
                        </m:e>
                      </m:acc>
                      <m:r>
                        <a:rPr lang="en-US" b="1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541337" lvl="2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𝑨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𝑨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/>
                          <a:ea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𝑸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𝑾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541337" lvl="2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𝑨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𝑾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𝑨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6"/>
                <a:stretch>
                  <a:fillRect l="-117" t="-1713" b="-2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Fluid Modelling &amp; Humidity Effect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703384" y="2024857"/>
            <a:ext cx="4052478" cy="1493380"/>
            <a:chOff x="1274939" y="1912550"/>
            <a:chExt cx="4052478" cy="1493380"/>
          </a:xfrm>
        </p:grpSpPr>
        <p:sp>
          <p:nvSpPr>
            <p:cNvPr id="26" name="Rectangle à coins arrondis 6"/>
            <p:cNvSpPr/>
            <p:nvPr/>
          </p:nvSpPr>
          <p:spPr bwMode="auto">
            <a:xfrm>
              <a:off x="2056606" y="1912550"/>
              <a:ext cx="2600325" cy="479139"/>
            </a:xfrm>
            <a:prstGeom prst="roundRect">
              <a:avLst/>
            </a:prstGeom>
            <a:ln>
              <a:prstDash val="dash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indent="-265113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SzTx/>
                <a:buFont typeface="Wingdings" pitchFamily="2" charset="2"/>
                <a:buChar char="n"/>
                <a:tabLst/>
              </a:pPr>
              <a:endParaRPr kumimoji="0" 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939" y="2558205"/>
              <a:ext cx="600075" cy="847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817" y="2533515"/>
              <a:ext cx="609600" cy="866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ZoneTexte 1"/>
            <p:cNvSpPr txBox="1"/>
            <p:nvPr/>
          </p:nvSpPr>
          <p:spPr>
            <a:xfrm>
              <a:off x="1408905" y="2652776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 smtClean="0"/>
                <a:t>A</a:t>
              </a:r>
              <a:endParaRPr lang="en-US" sz="1600" dirty="0"/>
            </a:p>
          </p:txBody>
        </p:sp>
        <p:sp>
          <p:nvSpPr>
            <p:cNvPr id="30" name="ZoneTexte 10"/>
            <p:cNvSpPr txBox="1"/>
            <p:nvPr/>
          </p:nvSpPr>
          <p:spPr>
            <a:xfrm>
              <a:off x="4856546" y="2652776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 smtClean="0"/>
                <a:t>B</a:t>
              </a:r>
              <a:endParaRPr lang="en-US" sz="1600" dirty="0"/>
            </a:p>
          </p:txBody>
        </p:sp>
      </p:grpSp>
      <p:sp>
        <p:nvSpPr>
          <p:cNvPr id="15" name="Date Placeholder 1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72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0275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Equations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u="sng" dirty="0" smtClean="0">
                <a:solidFill>
                  <a:srgbClr val="FF0000"/>
                </a:solidFill>
              </a:rPr>
              <a:t>Practice – Dry Heat Exchange</a:t>
            </a:r>
          </a:p>
          <a:p>
            <a:pPr lvl="1"/>
            <a:r>
              <a:rPr lang="en-US" dirty="0" smtClean="0"/>
              <a:t>Build the following model (</a:t>
            </a:r>
            <a:r>
              <a:rPr lang="en-US" dirty="0" err="1" smtClean="0"/>
              <a:t>Dry_HeatExchange</a:t>
            </a:r>
            <a:r>
              <a:rPr lang="en-US" dirty="0" smtClean="0"/>
              <a:t>)</a:t>
            </a:r>
            <a:endParaRPr lang="en-US" u="sng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Fluid Modelling &amp; Humidity Effect</a:t>
            </a:r>
            <a:endParaRPr lang="en-US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609" y="904875"/>
            <a:ext cx="79688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21" y="2505330"/>
            <a:ext cx="6381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0" y="2746878"/>
            <a:ext cx="4476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445" y="3606998"/>
            <a:ext cx="58102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8" y="3193412"/>
            <a:ext cx="4667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457" y="3807023"/>
            <a:ext cx="8763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508" y="4081282"/>
            <a:ext cx="11144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869" y="4290831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508" y="4519431"/>
            <a:ext cx="11715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444" y="2937378"/>
            <a:ext cx="55245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74" y="3406973"/>
            <a:ext cx="8096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110" y="5147099"/>
            <a:ext cx="58102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463" y="5347124"/>
            <a:ext cx="58102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661" y="5556119"/>
            <a:ext cx="91440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95" y="2403319"/>
            <a:ext cx="57816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1"/>
              <p:cNvSpPr txBox="1"/>
              <p:nvPr/>
            </p:nvSpPr>
            <p:spPr>
              <a:xfrm>
                <a:off x="723898" y="3217914"/>
                <a:ext cx="1679562" cy="743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/>
                            </a:rPr>
                            <m:t>𝒎</m:t>
                          </m:r>
                        </m:e>
                      </m:acc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en-US" sz="1400" b="1" i="1">
                          <a:latin typeface="Cambria Math"/>
                        </a:rPr>
                        <m:t>𝟑𝟎</m:t>
                      </m:r>
                      <m:r>
                        <a:rPr lang="en-US" sz="1400" b="1" i="1">
                          <a:latin typeface="Cambria Math"/>
                        </a:rPr>
                        <m:t>𝒌𝒈</m:t>
                      </m:r>
                      <m:r>
                        <a:rPr lang="en-US" sz="1400" b="1" i="1">
                          <a:latin typeface="Cambria Math"/>
                        </a:rPr>
                        <m:t>.</m:t>
                      </m:r>
                      <m:r>
                        <a:rPr lang="en-US" sz="1400" b="1" i="1">
                          <a:latin typeface="Cambria Math"/>
                        </a:rPr>
                        <m:t>𝒎𝒊</m:t>
                      </m:r>
                      <m:sSup>
                        <m:s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/>
                            </a:rPr>
                            <m:t>𝒏</m:t>
                          </m:r>
                        </m:e>
                        <m:sup>
                          <m:r>
                            <a:rPr lang="en-US" sz="1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1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400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/>
                        </a:rPr>
                        <m:t>𝑻</m:t>
                      </m:r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en-US" sz="1400" b="1" i="1">
                          <a:latin typeface="Cambria Math"/>
                        </a:rPr>
                        <m:t>𝟏𝟓</m:t>
                      </m:r>
                      <m:r>
                        <a:rPr lang="en-US" sz="1400" b="1" i="1">
                          <a:latin typeface="Cambria Math"/>
                        </a:rPr>
                        <m:t>°</m:t>
                      </m:r>
                      <m:r>
                        <a:rPr lang="en-US" sz="1400" b="1" i="1">
                          <a:latin typeface="Cambria Math"/>
                        </a:rPr>
                        <m:t>𝑪</m:t>
                      </m:r>
                    </m:oMath>
                  </m:oMathPara>
                </a14:m>
                <a:endParaRPr lang="en-US" sz="1400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/>
                        </a:rPr>
                        <m:t>𝑿</m:t>
                      </m:r>
                      <m:r>
                        <a:rPr lang="en-US" sz="1400" b="1" i="1">
                          <a:latin typeface="Cambria Math"/>
                        </a:rPr>
                        <m:t>={</m:t>
                      </m:r>
                      <m:r>
                        <a:rPr lang="en-US" sz="1400" b="1" i="1">
                          <a:latin typeface="Cambria Math"/>
                        </a:rPr>
                        <m:t>𝟎</m:t>
                      </m:r>
                      <m:r>
                        <a:rPr lang="en-US" sz="1400" b="1" i="1">
                          <a:latin typeface="Cambria Math"/>
                        </a:rPr>
                        <m:t>,</m:t>
                      </m:r>
                      <m:r>
                        <a:rPr lang="en-US" sz="1400" b="1" i="1">
                          <a:latin typeface="Cambria Math"/>
                        </a:rPr>
                        <m:t>𝟏</m:t>
                      </m:r>
                      <m:r>
                        <a:rPr lang="en-US" sz="1400" b="1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8" y="3217914"/>
                <a:ext cx="1679562" cy="743473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22"/>
              <p:cNvSpPr txBox="1"/>
              <p:nvPr/>
            </p:nvSpPr>
            <p:spPr>
              <a:xfrm>
                <a:off x="749881" y="5133605"/>
                <a:ext cx="1679562" cy="743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/>
                            </a:rPr>
                            <m:t>𝒎</m:t>
                          </m:r>
                        </m:e>
                      </m:acc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en-US" sz="1400" b="1" i="1">
                          <a:latin typeface="Cambria Math"/>
                        </a:rPr>
                        <m:t>𝟑𝟎</m:t>
                      </m:r>
                      <m:r>
                        <a:rPr lang="en-US" sz="1400" b="1" i="1">
                          <a:latin typeface="Cambria Math"/>
                        </a:rPr>
                        <m:t>𝒌𝒈</m:t>
                      </m:r>
                      <m:r>
                        <a:rPr lang="en-US" sz="1400" b="1" i="1">
                          <a:latin typeface="Cambria Math"/>
                        </a:rPr>
                        <m:t>.</m:t>
                      </m:r>
                      <m:r>
                        <a:rPr lang="en-US" sz="1400" b="1" i="1">
                          <a:latin typeface="Cambria Math"/>
                        </a:rPr>
                        <m:t>𝒎𝒊</m:t>
                      </m:r>
                      <m:sSup>
                        <m:s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/>
                            </a:rPr>
                            <m:t>𝒏</m:t>
                          </m:r>
                        </m:e>
                        <m:sup>
                          <m:r>
                            <a:rPr lang="en-US" sz="1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1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400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/>
                        </a:rPr>
                        <m:t>𝑻</m:t>
                      </m:r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en-US" sz="1400" b="1" i="1">
                          <a:latin typeface="Cambria Math"/>
                        </a:rPr>
                        <m:t>𝟏𝟓</m:t>
                      </m:r>
                      <m:r>
                        <a:rPr lang="en-US" sz="1400" b="1" i="1">
                          <a:latin typeface="Cambria Math"/>
                        </a:rPr>
                        <m:t>°</m:t>
                      </m:r>
                      <m:r>
                        <a:rPr lang="en-US" sz="1400" b="1" i="1">
                          <a:latin typeface="Cambria Math"/>
                        </a:rPr>
                        <m:t>𝑪</m:t>
                      </m:r>
                    </m:oMath>
                  </m:oMathPara>
                </a14:m>
                <a:endParaRPr lang="en-US" sz="1400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/>
                        </a:rPr>
                        <m:t>𝑿</m:t>
                      </m:r>
                      <m:r>
                        <a:rPr lang="en-US" sz="1400" b="1" i="1">
                          <a:latin typeface="Cambria Math"/>
                        </a:rPr>
                        <m:t>={</m:t>
                      </m:r>
                      <m:r>
                        <a:rPr lang="en-US" sz="1400" b="1" i="1">
                          <a:latin typeface="Cambria Math"/>
                        </a:rPr>
                        <m:t>𝟎</m:t>
                      </m:r>
                      <m:r>
                        <a:rPr lang="en-US" sz="1400" b="1" i="1">
                          <a:latin typeface="Cambria Math"/>
                        </a:rPr>
                        <m:t>,</m:t>
                      </m:r>
                      <m:r>
                        <a:rPr lang="en-US" sz="1400" b="1" i="1">
                          <a:latin typeface="Cambria Math"/>
                        </a:rPr>
                        <m:t>𝟏</m:t>
                      </m:r>
                      <m:r>
                        <a:rPr lang="en-US" sz="1400" b="1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81" y="5133605"/>
                <a:ext cx="1679562" cy="743473"/>
              </a:xfrm>
              <a:prstGeom prst="rect">
                <a:avLst/>
              </a:prstGeom>
              <a:blipFill>
                <a:blip r:embed="rId18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23"/>
              <p:cNvSpPr txBox="1"/>
              <p:nvPr/>
            </p:nvSpPr>
            <p:spPr>
              <a:xfrm>
                <a:off x="7902052" y="3573771"/>
                <a:ext cx="1660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/>
                        </a:rPr>
                        <m:t>𝑷</m:t>
                      </m:r>
                      <m:r>
                        <a:rPr lang="en-US" sz="1400" b="1" i="1" smtClean="0">
                          <a:latin typeface="Cambria Math"/>
                        </a:rPr>
                        <m:t>=</m:t>
                      </m:r>
                      <m:r>
                        <a:rPr lang="en-US" sz="1400" b="1" i="1" smtClean="0">
                          <a:latin typeface="Cambria Math"/>
                        </a:rPr>
                        <m:t>𝟏</m:t>
                      </m:r>
                      <m:r>
                        <a:rPr lang="en-US" sz="1400" b="1" i="1" smtClean="0">
                          <a:latin typeface="Cambria Math"/>
                        </a:rPr>
                        <m:t>.</m:t>
                      </m:r>
                      <m:r>
                        <a:rPr lang="en-US" sz="1400" b="1" i="1" smtClean="0">
                          <a:latin typeface="Cambria Math"/>
                        </a:rPr>
                        <m:t>𝟎𝟏𝟑𝟐𝟓</m:t>
                      </m:r>
                      <m:r>
                        <a:rPr lang="en-US" sz="1400" b="1" i="1" smtClean="0">
                          <a:latin typeface="Cambria Math"/>
                        </a:rPr>
                        <m:t> </m:t>
                      </m:r>
                      <m:r>
                        <a:rPr lang="en-US" sz="1400" b="1" i="1" smtClean="0">
                          <a:latin typeface="Cambria Math"/>
                        </a:rPr>
                        <m:t>𝒃𝒂𝒓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3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052" y="3573771"/>
                <a:ext cx="166090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24"/>
              <p:cNvSpPr txBox="1"/>
              <p:nvPr/>
            </p:nvSpPr>
            <p:spPr>
              <a:xfrm>
                <a:off x="7902052" y="5438592"/>
                <a:ext cx="1660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/>
                        </a:rPr>
                        <m:t>𝑷</m:t>
                      </m:r>
                      <m:r>
                        <a:rPr lang="en-US" sz="1400" b="1" i="1" smtClean="0">
                          <a:latin typeface="Cambria Math"/>
                        </a:rPr>
                        <m:t>=</m:t>
                      </m:r>
                      <m:r>
                        <a:rPr lang="en-US" sz="1400" b="1" i="1" smtClean="0">
                          <a:latin typeface="Cambria Math"/>
                        </a:rPr>
                        <m:t>𝟏</m:t>
                      </m:r>
                      <m:r>
                        <a:rPr lang="en-US" sz="1400" b="1" i="1" smtClean="0">
                          <a:latin typeface="Cambria Math"/>
                        </a:rPr>
                        <m:t>.</m:t>
                      </m:r>
                      <m:r>
                        <a:rPr lang="en-US" sz="1400" b="1" i="1" smtClean="0">
                          <a:latin typeface="Cambria Math"/>
                        </a:rPr>
                        <m:t>𝟎𝟏𝟑𝟐𝟓</m:t>
                      </m:r>
                      <m:r>
                        <a:rPr lang="en-US" sz="1400" b="1" i="1" smtClean="0">
                          <a:latin typeface="Cambria Math"/>
                        </a:rPr>
                        <m:t> </m:t>
                      </m:r>
                      <m:r>
                        <a:rPr lang="en-US" sz="1400" b="1" i="1" smtClean="0">
                          <a:latin typeface="Cambria Math"/>
                        </a:rPr>
                        <m:t>𝒃𝒂𝒓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4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052" y="5438592"/>
                <a:ext cx="166090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25"/>
              <p:cNvSpPr txBox="1"/>
              <p:nvPr/>
            </p:nvSpPr>
            <p:spPr>
              <a:xfrm>
                <a:off x="5989497" y="2518933"/>
                <a:ext cx="11163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/>
                        </a:rPr>
                        <m:t>𝑳</m:t>
                      </m:r>
                      <m:r>
                        <a:rPr lang="en-US" sz="1400" b="1" i="1" smtClean="0">
                          <a:latin typeface="Cambria Math"/>
                        </a:rPr>
                        <m:t>=</m:t>
                      </m:r>
                      <m:r>
                        <a:rPr lang="en-US" sz="1400" b="1" i="1" smtClean="0">
                          <a:latin typeface="Cambria Math"/>
                        </a:rPr>
                        <m:t>𝟏</m:t>
                      </m:r>
                      <m:r>
                        <a:rPr lang="en-US" sz="1400" b="1" i="1" smtClean="0">
                          <a:latin typeface="Cambria Math"/>
                        </a:rPr>
                        <m:t>𝒎</m:t>
                      </m:r>
                    </m:oMath>
                  </m:oMathPara>
                </a14:m>
                <a:endParaRPr lang="en-US" sz="1400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/>
                        </a:rPr>
                        <m:t>𝑫</m:t>
                      </m:r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en-US" sz="1400" b="1" i="1">
                          <a:latin typeface="Cambria Math"/>
                        </a:rPr>
                        <m:t>𝟏𝟎</m:t>
                      </m:r>
                      <m:r>
                        <a:rPr lang="en-US" sz="1400" b="1" i="1">
                          <a:latin typeface="Cambria Math"/>
                        </a:rPr>
                        <m:t> </m:t>
                      </m:r>
                      <m:r>
                        <a:rPr lang="en-US" sz="1400" b="1" i="1">
                          <a:latin typeface="Cambria Math"/>
                        </a:rPr>
                        <m:t>𝒄𝒎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5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97" y="2518933"/>
                <a:ext cx="111639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eur droit avec flèche 26"/>
          <p:cNvCxnSpPr/>
          <p:nvPr/>
        </p:nvCxnSpPr>
        <p:spPr bwMode="auto">
          <a:xfrm flipH="1">
            <a:off x="5447764" y="3013656"/>
            <a:ext cx="573109" cy="46364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28"/>
          <p:cNvCxnSpPr/>
          <p:nvPr/>
        </p:nvCxnSpPr>
        <p:spPr bwMode="auto">
          <a:xfrm flipH="1">
            <a:off x="5351172" y="3146928"/>
            <a:ext cx="753414" cy="21334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926169" y="1176978"/>
            <a:ext cx="4125607" cy="682240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Q1 - Calculate required “</a:t>
            </a:r>
            <a:r>
              <a:rPr lang="en-US" sz="1400" b="0" i="0" u="none" baseline="0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Q_flow</a:t>
            </a:r>
            <a:r>
              <a:rPr lang="en-US" sz="14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” to ensure 10°C</a:t>
            </a:r>
            <a:r>
              <a:rPr lang="en-US" sz="1400" b="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3A3838"/>
                </a:solidFill>
                <a:latin typeface="Arial" panose="020B0604020202020204" pitchFamily="34" charset="0"/>
              </a:rPr>
              <a:t>temperature </a:t>
            </a:r>
            <a:r>
              <a:rPr lang="en-US" sz="1400" b="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variation on the ducts</a:t>
            </a:r>
            <a:endParaRPr lang="en-US" sz="14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73</a:t>
            </a:fld>
            <a:endParaRPr lang="en-GB" noProof="0" dirty="0"/>
          </a:p>
        </p:txBody>
      </p:sp>
      <p:cxnSp>
        <p:nvCxnSpPr>
          <p:cNvPr id="3" name="Connecteur droit avec flèche 2"/>
          <p:cNvCxnSpPr>
            <a:stCxn id="31" idx="2"/>
          </p:cNvCxnSpPr>
          <p:nvPr/>
        </p:nvCxnSpPr>
        <p:spPr>
          <a:xfrm flipH="1">
            <a:off x="1241095" y="3961387"/>
            <a:ext cx="322584" cy="329444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>
            <a:off x="1836751" y="3881548"/>
            <a:ext cx="246491" cy="409283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1"/>
              <p:cNvSpPr txBox="1"/>
              <p:nvPr/>
            </p:nvSpPr>
            <p:spPr>
              <a:xfrm>
                <a:off x="56305" y="4228885"/>
                <a:ext cx="14516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𝑎𝑡𝑒𝑟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𝑓𝑟𝑎𝑐𝑡𝑖𝑜𝑛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8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5" y="4228885"/>
                <a:ext cx="1451679" cy="307777"/>
              </a:xfrm>
              <a:prstGeom prst="rect">
                <a:avLst/>
              </a:prstGeom>
              <a:blipFill>
                <a:blip r:embed="rId2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1"/>
              <p:cNvSpPr txBox="1"/>
              <p:nvPr/>
            </p:nvSpPr>
            <p:spPr>
              <a:xfrm>
                <a:off x="1736572" y="4256191"/>
                <a:ext cx="1547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𝑟𝑦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𝑎𝑖𝑟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𝑓𝑟𝑎𝑐𝑡𝑖𝑜𝑛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9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72" y="4256191"/>
                <a:ext cx="1547731" cy="307777"/>
              </a:xfrm>
              <a:prstGeom prst="rect">
                <a:avLst/>
              </a:prstGeom>
              <a:blipFill>
                <a:blip r:embed="rId2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910" y="4585635"/>
            <a:ext cx="20383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99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/>
              <p:cNvSpPr>
                <a:spLocks noGrp="1"/>
              </p:cNvSpPr>
              <p:nvPr>
                <p:ph sz="quarter" idx="17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Fluid</a:t>
                </a:r>
                <a:r>
                  <a:rPr lang="en-US" dirty="0"/>
                  <a:t> Component : </a:t>
                </a:r>
                <a:r>
                  <a:rPr lang="en-US" dirty="0" smtClean="0"/>
                  <a:t>2 Inputs </a:t>
                </a:r>
                <a:r>
                  <a:rPr lang="en-US" dirty="0"/>
                  <a:t>/ </a:t>
                </a:r>
                <a:r>
                  <a:rPr lang="en-US" dirty="0" smtClean="0"/>
                  <a:t>2 Outputs </a:t>
                </a:r>
                <a:r>
                  <a:rPr lang="en-US" dirty="0"/>
                  <a:t>Case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543600" lvl="2" indent="0">
                  <a:buNone/>
                </a:pPr>
                <a:endParaRPr lang="en-US" sz="1400" dirty="0" smtClean="0"/>
              </a:p>
              <a:p>
                <a:pPr lvl="2"/>
                <a:endParaRPr lang="en-US" sz="1400" dirty="0" smtClean="0"/>
              </a:p>
              <a:p>
                <a:pPr lvl="2"/>
                <a:r>
                  <a:rPr lang="en-US" sz="1400" dirty="0" smtClean="0"/>
                  <a:t>Mass Conservation</a:t>
                </a:r>
                <a:endParaRPr lang="en-US" sz="1400" dirty="0"/>
              </a:p>
              <a:p>
                <a:pPr marL="5436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dirty="0" smtClean="0"/>
              </a:p>
              <a:p>
                <a:pPr marL="543600" lvl="2" indent="0">
                  <a:buNone/>
                </a:pPr>
                <a:endParaRPr lang="en-US" sz="100" dirty="0"/>
              </a:p>
              <a:p>
                <a:pPr lvl="2"/>
                <a:r>
                  <a:rPr lang="en-US" sz="1400" dirty="0" smtClean="0"/>
                  <a:t>Energy Conservation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e>
                      </m:d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e>
                      </m:d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ontent Placeholder 2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blipFill>
                <a:blip r:embed="rId3"/>
                <a:stretch>
                  <a:fillRect l="-118" t="-17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40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u="sng" dirty="0" smtClean="0">
                <a:solidFill>
                  <a:srgbClr val="FF0000"/>
                </a:solidFill>
              </a:rPr>
              <a:t>Practice – Mixing</a:t>
            </a:r>
          </a:p>
          <a:p>
            <a:endParaRPr lang="en-US" u="sng" dirty="0" smtClean="0">
              <a:solidFill>
                <a:srgbClr val="FF0000"/>
              </a:solidFill>
            </a:endParaRPr>
          </a:p>
          <a:p>
            <a:endParaRPr lang="en-US" u="sng" dirty="0" smtClean="0">
              <a:solidFill>
                <a:srgbClr val="FF0000"/>
              </a:solidFill>
            </a:endParaRPr>
          </a:p>
          <a:p>
            <a:endParaRPr lang="en-US" u="sng" dirty="0" smtClean="0">
              <a:solidFill>
                <a:srgbClr val="FF0000"/>
              </a:solidFill>
            </a:endParaRPr>
          </a:p>
          <a:p>
            <a:endParaRPr lang="en-US" u="sng" dirty="0" smtClean="0">
              <a:solidFill>
                <a:srgbClr val="FF0000"/>
              </a:solidFill>
            </a:endParaRPr>
          </a:p>
          <a:p>
            <a:endParaRPr lang="en-US" u="sng" dirty="0" smtClean="0">
              <a:solidFill>
                <a:srgbClr val="FF0000"/>
              </a:solidFill>
            </a:endParaRPr>
          </a:p>
          <a:p>
            <a:endParaRPr lang="en-US" u="sng" dirty="0" smtClean="0">
              <a:solidFill>
                <a:srgbClr val="FF0000"/>
              </a:solidFill>
            </a:endParaRPr>
          </a:p>
          <a:p>
            <a:endParaRPr lang="en-US" u="sng" dirty="0" smtClean="0">
              <a:solidFill>
                <a:srgbClr val="FF0000"/>
              </a:solidFill>
            </a:endParaRPr>
          </a:p>
          <a:p>
            <a:endParaRPr lang="en-US" u="sng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Fluid Modelling &amp; Humidity Effect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357586" y="1997667"/>
            <a:ext cx="3999853" cy="2007280"/>
            <a:chOff x="1300397" y="1904561"/>
            <a:chExt cx="3999853" cy="2007280"/>
          </a:xfrm>
        </p:grpSpPr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1109" y="3064116"/>
              <a:ext cx="600075" cy="847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Rectangle à coins arrondis 6"/>
            <p:cNvSpPr/>
            <p:nvPr/>
          </p:nvSpPr>
          <p:spPr bwMode="auto">
            <a:xfrm>
              <a:off x="2056606" y="1912550"/>
              <a:ext cx="2600325" cy="479139"/>
            </a:xfrm>
            <a:prstGeom prst="roundRect">
              <a:avLst/>
            </a:prstGeom>
            <a:ln>
              <a:prstDash val="dash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marR="0" indent="-265113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SzTx/>
                <a:buFont typeface="Wingdings" pitchFamily="2" charset="2"/>
                <a:buChar char="n"/>
                <a:tabLst/>
              </a:pPr>
              <a:endParaRPr kumimoji="0" 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397" y="1974328"/>
              <a:ext cx="600075" cy="847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650" y="1904561"/>
              <a:ext cx="609600" cy="866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ZoneTexte 10"/>
            <p:cNvSpPr txBox="1"/>
            <p:nvPr/>
          </p:nvSpPr>
          <p:spPr>
            <a:xfrm>
              <a:off x="1434363" y="206889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 smtClean="0"/>
                <a:t>A</a:t>
              </a:r>
              <a:endParaRPr lang="en-US" sz="1600" dirty="0"/>
            </a:p>
          </p:txBody>
        </p:sp>
        <p:sp>
          <p:nvSpPr>
            <p:cNvPr id="30" name="ZoneTexte 11"/>
            <p:cNvSpPr txBox="1"/>
            <p:nvPr/>
          </p:nvSpPr>
          <p:spPr>
            <a:xfrm>
              <a:off x="1445075" y="3197920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 smtClean="0"/>
                <a:t>B</a:t>
              </a:r>
              <a:endParaRPr lang="en-US" sz="1600" dirty="0"/>
            </a:p>
          </p:txBody>
        </p:sp>
        <p:sp>
          <p:nvSpPr>
            <p:cNvPr id="31" name="ZoneTexte 12"/>
            <p:cNvSpPr txBox="1"/>
            <p:nvPr/>
          </p:nvSpPr>
          <p:spPr>
            <a:xfrm>
              <a:off x="4829379" y="2038128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 smtClean="0"/>
                <a:t>C</a:t>
              </a:r>
              <a:endParaRPr lang="en-US" sz="1600" dirty="0"/>
            </a:p>
          </p:txBody>
        </p:sp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650" y="3045066"/>
              <a:ext cx="609600" cy="866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ZoneTexte 15"/>
            <p:cNvSpPr txBox="1"/>
            <p:nvPr/>
          </p:nvSpPr>
          <p:spPr>
            <a:xfrm>
              <a:off x="4829379" y="3178633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 smtClean="0"/>
                <a:t>D</a:t>
              </a:r>
              <a:endParaRPr lang="en-US" sz="1600" dirty="0"/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079" y="2168923"/>
            <a:ext cx="2086769" cy="152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990" y="2057665"/>
            <a:ext cx="5938704" cy="2755408"/>
          </a:xfrm>
          <a:prstGeom prst="rect">
            <a:avLst/>
          </a:prstGeom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609" y="904875"/>
            <a:ext cx="79688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Rounded Rectangle 46"/>
          <p:cNvSpPr/>
          <p:nvPr/>
        </p:nvSpPr>
        <p:spPr>
          <a:xfrm>
            <a:off x="6939366" y="5061397"/>
            <a:ext cx="4853725" cy="560094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Q1 - Explain observed temperature variations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939367" y="5717839"/>
            <a:ext cx="4853725" cy="535360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Q2 - What is the fundamental relation between temperature and fluid flow ?</a:t>
            </a:r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74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9720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Moist Air 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/>
              <p:cNvSpPr>
                <a:spLocks noGrp="1"/>
              </p:cNvSpPr>
              <p:nvPr>
                <p:ph sz="quarter" idx="17"/>
              </p:nvPr>
            </p:nvSpPr>
            <p:spPr/>
            <p:txBody>
              <a:bodyPr/>
              <a:lstStyle/>
              <a:p>
                <a:pPr lvl="1"/>
                <a:r>
                  <a:rPr lang="en-US" sz="1600" dirty="0" smtClean="0"/>
                  <a:t>Moist Air</a:t>
                </a:r>
              </a:p>
              <a:p>
                <a:pPr lvl="2"/>
                <a:r>
                  <a:rPr lang="en-US" sz="1600" dirty="0" smtClean="0"/>
                  <a:t>Moist Air State Variable</a:t>
                </a:r>
                <a:endParaRPr lang="en-US" sz="1600" dirty="0"/>
              </a:p>
              <a:p>
                <a:pPr lvl="2"/>
                <a:endParaRPr lang="en-US" sz="1600" dirty="0"/>
              </a:p>
              <a:p>
                <a:pPr lvl="2"/>
                <a:endParaRPr lang="en-US" sz="1600" dirty="0"/>
              </a:p>
              <a:p>
                <a:pPr marL="543600" lvl="2" indent="0">
                  <a:buNone/>
                </a:pPr>
                <a:endParaRPr lang="en-US" sz="1600" dirty="0"/>
              </a:p>
              <a:p>
                <a:pPr lvl="2"/>
                <a:endParaRPr lang="en-US" sz="1600" dirty="0" smtClean="0"/>
              </a:p>
              <a:p>
                <a:pPr lvl="2"/>
                <a:r>
                  <a:rPr lang="en-US" sz="1600" dirty="0" smtClean="0"/>
                  <a:t>Mass Fractions w.r.t Moist Air Mass</a:t>
                </a:r>
                <a:endParaRPr lang="en-US" sz="1600" dirty="0"/>
              </a:p>
              <a:p>
                <a:pPr marL="5436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𝒂𝒊𝒓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water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𝒂𝒊𝒓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water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dirty="0" smtClean="0"/>
              </a:p>
              <a:p>
                <a:pPr marL="543600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𝒌𝒈</m:t>
                          </m:r>
                        </m:num>
                        <m:den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𝒌𝒈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moist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air</m:t>
                      </m:r>
                    </m:oMath>
                  </m:oMathPara>
                </a14:m>
                <a:endParaRPr lang="en-US" sz="1600" dirty="0"/>
              </a:p>
              <a:p>
                <a:pPr lvl="2"/>
                <a:r>
                  <a:rPr lang="en-US" sz="1600" dirty="0" smtClean="0"/>
                  <a:t>Mass Fractions w.r.t. Dry Air Mass</a:t>
                </a:r>
                <a:endParaRPr lang="en-US" sz="1600" dirty="0"/>
              </a:p>
              <a:p>
                <a:pPr marL="273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𝒂𝒊𝒓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water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𝒂𝒊𝒓</m:t>
                              </m:r>
                            </m:sub>
                          </m:sSub>
                        </m:den>
                      </m:f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water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1600" dirty="0" smtClean="0"/>
              </a:p>
              <a:p>
                <a:pPr marL="273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𝒌𝒈</m:t>
                          </m:r>
                        </m:num>
                        <m:den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𝒌𝒈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dry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air</m:t>
                      </m:r>
                    </m:oMath>
                  </m:oMathPara>
                </a14:m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blipFill>
                <a:blip r:embed="rId4"/>
                <a:stretch>
                  <a:fillRect t="-13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19"/>
              <p:cNvSpPr>
                <a:spLocks noGrp="1"/>
              </p:cNvSpPr>
              <p:nvPr>
                <p:ph sz="quarter" idx="18"/>
                <p:custDataLst>
                  <p:tags r:id="rId1"/>
                </p:custDataLst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defRPr/>
                </a:pPr>
                <a:r>
                  <a:rPr lang="en-US" u="sng" dirty="0" smtClean="0"/>
                  <a:t>Mass Conservation Equation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𝟎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𝒎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buNone/>
                  <a:defRPr/>
                </a:pPr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defRPr/>
                </a:pPr>
                <a:r>
                  <a:rPr lang="en-US" u="sng" dirty="0" smtClean="0"/>
                  <a:t>Vapor Water Content</a:t>
                </a:r>
                <a:endParaRPr lang="en-US" u="sng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𝑷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𝑻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𝑤𝑎𝑡𝑒𝑟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if not saturated</a:t>
                </a:r>
                <a:r>
                  <a:rPr lang="en-US" dirty="0"/>
                  <a:t>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𝑤𝑎𝑡𝑒𝑟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if saturated</a:t>
                </a:r>
                <a:r>
                  <a:rPr lang="en-US" dirty="0"/>
                  <a:t>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𝑤𝑎𝑡𝑒𝑟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r>
                  <a:rPr lang="en-US" dirty="0"/>
                  <a:t>		</a:t>
                </a:r>
                <a:r>
                  <a:rPr lang="en-US" dirty="0" smtClean="0"/>
                  <a:t>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𝑤𝑎𝑡𝑒𝑟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𝑻</m:t>
                    </m:r>
                    <m:r>
                      <a:rPr lang="en-US" i="1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𝟎</m:t>
                    </m:r>
                    <m:r>
                      <a:rPr lang="en-US" i="1">
                        <a:latin typeface="Cambria Math"/>
                      </a:rPr>
                      <m:t>°</m:t>
                    </m:r>
                    <m:r>
                      <a:rPr lang="en-US" i="1">
                        <a:latin typeface="Cambria Math"/>
                      </a:rPr>
                      <m:t>𝑪</m:t>
                    </m:r>
                  </m:oMath>
                </a14:m>
                <a:r>
                  <a:rPr lang="en-US" dirty="0" smtClean="0"/>
                  <a:t> (liquid)</a:t>
                </a:r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r>
                  <a:rPr lang="en-US" dirty="0"/>
                  <a:t>		</a:t>
                </a:r>
                <a:r>
                  <a:rPr lang="en-US" dirty="0" smtClean="0"/>
                  <a:t>or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𝑤𝑎𝑡𝑒𝑟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/>
                      <m:t>𝑻</m:t>
                    </m:r>
                    <m:r>
                      <a:rPr lang="en-US"/>
                      <m:t>≤</m:t>
                    </m:r>
                    <m:r>
                      <a:rPr lang="en-US"/>
                      <m:t>𝟎</m:t>
                    </m:r>
                    <m:r>
                      <a:rPr lang="en-US"/>
                      <m:t>°</m:t>
                    </m:r>
                    <m:r>
                      <a:rPr lang="en-US"/>
                      <m:t>𝑪</m:t>
                    </m:r>
                    <m:r>
                      <a:rPr lang="fr-FR"/>
                      <m:t> (</m:t>
                    </m:r>
                    <m:r>
                      <a:rPr lang="fr-FR"/>
                      <m:t>𝑖𝑐𝑒</m:t>
                    </m:r>
                    <m:r>
                      <a:rPr lang="fr-FR"/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defRPr/>
                </a:pPr>
                <a:r>
                  <a:rPr lang="en-US" u="sng" dirty="0" smtClean="0"/>
                  <a:t>Wet Enthalpy (simplified model)</a:t>
                </a:r>
                <a:endParaRPr lang="en-US" i="1" u="sng" dirty="0">
                  <a:latin typeface="Cambria Math"/>
                </a:endParaRPr>
              </a:p>
              <a:p>
                <a:pPr marL="0" indent="0"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buNone/>
                  <a:defRPr/>
                </a:pPr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𝑷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𝑻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𝑤𝑎𝑡𝑒𝑟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𝒑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𝑻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r>
                  <a:rPr lang="en-US" dirty="0" smtClean="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i="1">
                        <a:latin typeface="Cambria Math"/>
                      </a:rPr>
                      <m:t>𝟏𝟎𝟎𝟓</m:t>
                    </m:r>
                  </m:oMath>
                </a14:m>
                <a:r>
                  <a:rPr lang="en-US" dirty="0"/>
                  <a:t> J/kg/K,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𝒗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𝟐𝟓𝟎𝟑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𝟕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𝟎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dirty="0"/>
                  <a:t> J/kg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𝒍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𝟑𝟑𝟓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dirty="0"/>
                  <a:t> J/kg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0" name="Content Placeholder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  <p:custDataLst>
                  <p:tags r:id="rId1"/>
                </p:custDataLst>
              </p:nvPr>
            </p:nvSpPr>
            <p:spPr>
              <a:blipFill>
                <a:blip r:embed="rId5"/>
                <a:stretch>
                  <a:fillRect l="-2800" t="-10935" b="-2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Fluid Modelling &amp; Humidity Effect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831484"/>
                  </p:ext>
                </p:extLst>
              </p:nvPr>
            </p:nvGraphicFramePr>
            <p:xfrm>
              <a:off x="979201" y="2324577"/>
              <a:ext cx="4680519" cy="11384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0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601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601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4062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noProof="0" smtClean="0">
                                    <a:latin typeface="Cambria Math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noProof="0" smtClean="0">
                                    <a:latin typeface="Cambria Math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noProof="0" smtClean="0">
                                    <a:latin typeface="Cambria Math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99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Mixture Pressure</a:t>
                          </a:r>
                          <a:endParaRPr lang="en-US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Mixture Temperature</a:t>
                          </a:r>
                          <a:endParaRPr lang="en-US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Mass Fractions</a:t>
                          </a:r>
                          <a:endParaRPr lang="en-US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06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Pa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K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kg/kg of moist air</a:t>
                          </a:r>
                          <a:endParaRPr lang="en-US" sz="12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831484"/>
                  </p:ext>
                </p:extLst>
              </p:nvPr>
            </p:nvGraphicFramePr>
            <p:xfrm>
              <a:off x="979201" y="2324577"/>
              <a:ext cx="4680519" cy="11384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0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601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601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4062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391" t="-1786" r="-201953" b="-2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786" r="-101167" b="-2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7"/>
                          <a:stretch>
                            <a:fillRect l="-200781" t="-1786" r="-1563" b="-2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Mixture Pressure</a:t>
                          </a:r>
                          <a:endParaRPr lang="en-US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Mixture Temperature</a:t>
                          </a:r>
                          <a:endParaRPr lang="en-US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Mass Fractions</a:t>
                          </a:r>
                          <a:endParaRPr lang="en-US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06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Pa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K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noProof="0" dirty="0" smtClean="0"/>
                            <a:t>kg/kg of moist air</a:t>
                          </a:r>
                          <a:endParaRPr lang="en-US" sz="12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Date Placehold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75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01963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Moist Air Impact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u="sng" dirty="0" smtClean="0">
                <a:solidFill>
                  <a:srgbClr val="FF0000"/>
                </a:solidFill>
              </a:rPr>
              <a:t>Practice – Wet Heat Exchange</a:t>
            </a:r>
          </a:p>
          <a:p>
            <a:pPr lvl="1"/>
            <a:r>
              <a:rPr lang="en-US" dirty="0" smtClean="0"/>
              <a:t>Build the following model (</a:t>
            </a:r>
            <a:r>
              <a:rPr lang="en-US" dirty="0" err="1" smtClean="0"/>
              <a:t>Wet_HeatExchange</a:t>
            </a:r>
            <a:r>
              <a:rPr lang="en-US" dirty="0" smtClean="0"/>
              <a:t>)</a:t>
            </a:r>
            <a:endParaRPr lang="en-US" u="sng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Fluid Modelling &amp; Humidity Effect</a:t>
            </a:r>
            <a:endParaRPr lang="en-US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609" y="904875"/>
            <a:ext cx="79688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21" y="2505330"/>
            <a:ext cx="6381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0" y="2746878"/>
            <a:ext cx="4476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445" y="3606998"/>
            <a:ext cx="58102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8" y="3193412"/>
            <a:ext cx="4667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457" y="3807023"/>
            <a:ext cx="8763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508" y="4081282"/>
            <a:ext cx="11144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869" y="4290831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508" y="4519431"/>
            <a:ext cx="11715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444" y="2937378"/>
            <a:ext cx="55245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74" y="3406973"/>
            <a:ext cx="8096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110" y="5147099"/>
            <a:ext cx="58102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463" y="5347124"/>
            <a:ext cx="58102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661" y="5556119"/>
            <a:ext cx="91440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95" y="2403319"/>
            <a:ext cx="57816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1"/>
              <p:cNvSpPr txBox="1"/>
              <p:nvPr/>
            </p:nvSpPr>
            <p:spPr>
              <a:xfrm>
                <a:off x="485643" y="3217914"/>
                <a:ext cx="1683923" cy="743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/>
                            </a:rPr>
                            <m:t>𝒎</m:t>
                          </m:r>
                        </m:e>
                      </m:acc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en-US" sz="1400" b="1" i="1">
                          <a:latin typeface="Cambria Math"/>
                        </a:rPr>
                        <m:t>𝟑𝟎</m:t>
                      </m:r>
                      <m:r>
                        <a:rPr lang="en-US" sz="1400" b="1" i="1">
                          <a:latin typeface="Cambria Math"/>
                        </a:rPr>
                        <m:t>𝒌𝒈</m:t>
                      </m:r>
                      <m:r>
                        <a:rPr lang="en-US" sz="1400" b="1" i="1">
                          <a:latin typeface="Cambria Math"/>
                        </a:rPr>
                        <m:t>.</m:t>
                      </m:r>
                      <m:r>
                        <a:rPr lang="en-US" sz="1400" b="1" i="1">
                          <a:latin typeface="Cambria Math"/>
                        </a:rPr>
                        <m:t>𝒎𝒊</m:t>
                      </m:r>
                      <m:sSup>
                        <m:s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/>
                            </a:rPr>
                            <m:t>𝒏</m:t>
                          </m:r>
                        </m:e>
                        <m:sup>
                          <m:r>
                            <a:rPr lang="en-US" sz="1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1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400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/>
                        </a:rPr>
                        <m:t>𝑻</m:t>
                      </m:r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en-US" sz="1400" b="1" i="1">
                          <a:latin typeface="Cambria Math"/>
                        </a:rPr>
                        <m:t>𝟏𝟓</m:t>
                      </m:r>
                      <m:r>
                        <a:rPr lang="en-US" sz="1400" b="1" i="1">
                          <a:latin typeface="Cambria Math"/>
                        </a:rPr>
                        <m:t>°</m:t>
                      </m:r>
                      <m:r>
                        <a:rPr lang="en-US" sz="1400" b="1" i="1">
                          <a:latin typeface="Cambria Math"/>
                        </a:rPr>
                        <m:t>𝑪</m:t>
                      </m:r>
                    </m:oMath>
                  </m:oMathPara>
                </a14:m>
                <a:endParaRPr lang="en-US" sz="1400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𝑿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={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𝟎𝟎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43" y="3217914"/>
                <a:ext cx="1683923" cy="743473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22"/>
              <p:cNvSpPr txBox="1"/>
              <p:nvPr/>
            </p:nvSpPr>
            <p:spPr>
              <a:xfrm>
                <a:off x="511626" y="5133605"/>
                <a:ext cx="1791324" cy="743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/>
                            </a:rPr>
                            <m:t>𝒎</m:t>
                          </m:r>
                        </m:e>
                      </m:acc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en-US" sz="1400" b="1" i="1">
                          <a:latin typeface="Cambria Math"/>
                        </a:rPr>
                        <m:t>𝟑𝟎</m:t>
                      </m:r>
                      <m:r>
                        <a:rPr lang="en-US" sz="1400" b="1" i="1">
                          <a:latin typeface="Cambria Math"/>
                        </a:rPr>
                        <m:t>𝒌𝒈</m:t>
                      </m:r>
                      <m:r>
                        <a:rPr lang="en-US" sz="1400" b="1" i="1">
                          <a:latin typeface="Cambria Math"/>
                        </a:rPr>
                        <m:t>.</m:t>
                      </m:r>
                      <m:r>
                        <a:rPr lang="en-US" sz="1400" b="1" i="1">
                          <a:latin typeface="Cambria Math"/>
                        </a:rPr>
                        <m:t>𝒎𝒊</m:t>
                      </m:r>
                      <m:sSup>
                        <m:s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/>
                            </a:rPr>
                            <m:t>𝒏</m:t>
                          </m:r>
                        </m:e>
                        <m:sup>
                          <m:r>
                            <a:rPr lang="en-US" sz="1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1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400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/>
                        </a:rPr>
                        <m:t>𝑻</m:t>
                      </m:r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en-US" sz="1400" b="1" i="1">
                          <a:latin typeface="Cambria Math"/>
                        </a:rPr>
                        <m:t>𝟏𝟓</m:t>
                      </m:r>
                      <m:r>
                        <a:rPr lang="en-US" sz="1400" b="1" i="1">
                          <a:latin typeface="Cambria Math"/>
                        </a:rPr>
                        <m:t>°</m:t>
                      </m:r>
                      <m:r>
                        <a:rPr lang="en-US" sz="1400" b="1" i="1">
                          <a:latin typeface="Cambria Math"/>
                        </a:rPr>
                        <m:t>𝑪</m:t>
                      </m:r>
                    </m:oMath>
                  </m:oMathPara>
                </a14:m>
                <a:endParaRPr lang="en-US" sz="1400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𝑿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={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𝟎𝟏𝟓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𝟗𝟖𝟓</m:t>
                      </m:r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6" y="5133605"/>
                <a:ext cx="1791324" cy="743473"/>
              </a:xfrm>
              <a:prstGeom prst="rect">
                <a:avLst/>
              </a:prstGeom>
              <a:blipFill>
                <a:blip r:embed="rId18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23"/>
              <p:cNvSpPr txBox="1"/>
              <p:nvPr/>
            </p:nvSpPr>
            <p:spPr>
              <a:xfrm>
                <a:off x="7902052" y="3573771"/>
                <a:ext cx="1660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/>
                        </a:rPr>
                        <m:t>𝑷</m:t>
                      </m:r>
                      <m:r>
                        <a:rPr lang="en-US" sz="1400" b="1" i="1" smtClean="0">
                          <a:latin typeface="Cambria Math"/>
                        </a:rPr>
                        <m:t>=</m:t>
                      </m:r>
                      <m:r>
                        <a:rPr lang="en-US" sz="1400" b="1" i="1" smtClean="0">
                          <a:latin typeface="Cambria Math"/>
                        </a:rPr>
                        <m:t>𝟏</m:t>
                      </m:r>
                      <m:r>
                        <a:rPr lang="en-US" sz="1400" b="1" i="1" smtClean="0">
                          <a:latin typeface="Cambria Math"/>
                        </a:rPr>
                        <m:t>.</m:t>
                      </m:r>
                      <m:r>
                        <a:rPr lang="en-US" sz="1400" b="1" i="1" smtClean="0">
                          <a:latin typeface="Cambria Math"/>
                        </a:rPr>
                        <m:t>𝟎𝟏𝟑𝟐𝟓</m:t>
                      </m:r>
                      <m:r>
                        <a:rPr lang="en-US" sz="1400" b="1" i="1" smtClean="0">
                          <a:latin typeface="Cambria Math"/>
                        </a:rPr>
                        <m:t> </m:t>
                      </m:r>
                      <m:r>
                        <a:rPr lang="en-US" sz="1400" b="1" i="1" smtClean="0">
                          <a:latin typeface="Cambria Math"/>
                        </a:rPr>
                        <m:t>𝒃𝒂𝒓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3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052" y="3573771"/>
                <a:ext cx="166090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24"/>
              <p:cNvSpPr txBox="1"/>
              <p:nvPr/>
            </p:nvSpPr>
            <p:spPr>
              <a:xfrm>
                <a:off x="7902052" y="5438592"/>
                <a:ext cx="1660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/>
                        </a:rPr>
                        <m:t>𝑷</m:t>
                      </m:r>
                      <m:r>
                        <a:rPr lang="en-US" sz="1400" b="1" i="1" smtClean="0">
                          <a:latin typeface="Cambria Math"/>
                        </a:rPr>
                        <m:t>=</m:t>
                      </m:r>
                      <m:r>
                        <a:rPr lang="en-US" sz="1400" b="1" i="1" smtClean="0">
                          <a:latin typeface="Cambria Math"/>
                        </a:rPr>
                        <m:t>𝟏</m:t>
                      </m:r>
                      <m:r>
                        <a:rPr lang="en-US" sz="1400" b="1" i="1" smtClean="0">
                          <a:latin typeface="Cambria Math"/>
                        </a:rPr>
                        <m:t>.</m:t>
                      </m:r>
                      <m:r>
                        <a:rPr lang="en-US" sz="1400" b="1" i="1" smtClean="0">
                          <a:latin typeface="Cambria Math"/>
                        </a:rPr>
                        <m:t>𝟎𝟏𝟑𝟐𝟓</m:t>
                      </m:r>
                      <m:r>
                        <a:rPr lang="en-US" sz="1400" b="1" i="1" smtClean="0">
                          <a:latin typeface="Cambria Math"/>
                        </a:rPr>
                        <m:t> </m:t>
                      </m:r>
                      <m:r>
                        <a:rPr lang="en-US" sz="1400" b="1" i="1" smtClean="0">
                          <a:latin typeface="Cambria Math"/>
                        </a:rPr>
                        <m:t>𝒃𝒂𝒓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4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052" y="5438592"/>
                <a:ext cx="166090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25"/>
              <p:cNvSpPr txBox="1"/>
              <p:nvPr/>
            </p:nvSpPr>
            <p:spPr>
              <a:xfrm>
                <a:off x="5989497" y="2518933"/>
                <a:ext cx="11163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/>
                        </a:rPr>
                        <m:t>𝑳</m:t>
                      </m:r>
                      <m:r>
                        <a:rPr lang="en-US" sz="1400" b="1" i="1" smtClean="0">
                          <a:latin typeface="Cambria Math"/>
                        </a:rPr>
                        <m:t>=</m:t>
                      </m:r>
                      <m:r>
                        <a:rPr lang="en-US" sz="1400" b="1" i="1" smtClean="0">
                          <a:latin typeface="Cambria Math"/>
                        </a:rPr>
                        <m:t>𝟏</m:t>
                      </m:r>
                      <m:r>
                        <a:rPr lang="en-US" sz="1400" b="1" i="1" smtClean="0">
                          <a:latin typeface="Cambria Math"/>
                        </a:rPr>
                        <m:t>𝒎</m:t>
                      </m:r>
                    </m:oMath>
                  </m:oMathPara>
                </a14:m>
                <a:endParaRPr lang="en-US" sz="1400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/>
                        </a:rPr>
                        <m:t>𝑫</m:t>
                      </m:r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en-US" sz="1400" b="1" i="1">
                          <a:latin typeface="Cambria Math"/>
                        </a:rPr>
                        <m:t>𝟏𝟎</m:t>
                      </m:r>
                      <m:r>
                        <a:rPr lang="en-US" sz="1400" b="1" i="1">
                          <a:latin typeface="Cambria Math"/>
                        </a:rPr>
                        <m:t> </m:t>
                      </m:r>
                      <m:r>
                        <a:rPr lang="en-US" sz="1400" b="1" i="1">
                          <a:latin typeface="Cambria Math"/>
                        </a:rPr>
                        <m:t>𝒄𝒎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5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97" y="2518933"/>
                <a:ext cx="111639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eur droit avec flèche 26"/>
          <p:cNvCxnSpPr/>
          <p:nvPr/>
        </p:nvCxnSpPr>
        <p:spPr bwMode="auto">
          <a:xfrm flipH="1">
            <a:off x="5447764" y="3013656"/>
            <a:ext cx="573109" cy="46364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28"/>
          <p:cNvCxnSpPr/>
          <p:nvPr/>
        </p:nvCxnSpPr>
        <p:spPr bwMode="auto">
          <a:xfrm flipH="1">
            <a:off x="5351172" y="3146928"/>
            <a:ext cx="753414" cy="21334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926169" y="1176978"/>
            <a:ext cx="4125607" cy="682240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Q1 – Explain observed differences </a:t>
            </a:r>
            <a:r>
              <a:rPr lang="en-US" sz="1400" b="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w.r.t. dry air case</a:t>
            </a:r>
            <a:endParaRPr lang="en-US" sz="14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76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34483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183" y="323816"/>
            <a:ext cx="2405250" cy="2807205"/>
          </a:xfrm>
          <a:prstGeom prst="rect">
            <a:avLst/>
          </a:prstGeom>
        </p:spPr>
      </p:pic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Cold Power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/>
              <p:cNvSpPr>
                <a:spLocks noGrp="1"/>
              </p:cNvSpPr>
              <p:nvPr>
                <p:ph sz="quarter" idx="17"/>
                <p:custDataLst>
                  <p:tags r:id="rId1"/>
                </p:custDataLst>
              </p:nvPr>
            </p:nvSpPr>
            <p:spPr/>
            <p:txBody>
              <a:bodyPr/>
              <a:lstStyle/>
              <a:p>
                <a:pPr lvl="1"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defRPr/>
                </a:pPr>
                <a:r>
                  <a:rPr lang="en-US" dirty="0" smtClean="0"/>
                  <a:t>Cabin </a:t>
                </a:r>
                <a:r>
                  <a:rPr lang="en-US" b="1" u="sng" dirty="0" smtClean="0"/>
                  <a:t>Dry</a:t>
                </a:r>
                <a:r>
                  <a:rPr lang="en-US" dirty="0" smtClean="0"/>
                  <a:t> Cold Power</a:t>
                </a:r>
                <a:endParaRPr lang="en-US" dirty="0"/>
              </a:p>
              <a:p>
                <a:pPr marL="541337" lvl="2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 lvl="2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marL="273600" lvl="1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defRPr/>
                </a:pPr>
                <a:r>
                  <a:rPr lang="en-US" dirty="0" smtClean="0"/>
                  <a:t>Equations</a:t>
                </a: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𝑴𝑰𝑿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𝑴𝑰𝑿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𝑶𝑼𝑻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𝑶𝑼𝑻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𝒍𝒐𝒂𝒅𝒔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𝑴𝑰𝑿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𝑴𝑰𝑿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𝑪𝑨𝑩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𝒍𝒐𝒂𝒅𝒔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𝒇𝒍𝒖𝒊𝒅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𝒍𝒐𝒂𝒅𝒔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𝒇𝒍𝒖𝒊𝒅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𝑴𝑰𝑿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𝑪𝑨𝑩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𝑴𝑰𝑿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Content Placeholder 2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  <p:custDataLst>
                  <p:tags r:id="rId5"/>
                </p:custDataLst>
              </p:nvPr>
            </p:nvSpPr>
            <p:spPr>
              <a:blipFill>
                <a:blip r:embed="rId6"/>
                <a:stretch>
                  <a:fillRect t="-22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Practice – </a:t>
            </a:r>
            <a:r>
              <a:rPr lang="en-US" u="sng" dirty="0" smtClean="0">
                <a:solidFill>
                  <a:srgbClr val="FF0000"/>
                </a:solidFill>
              </a:rPr>
              <a:t>Dry Cold Power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Fluid Modelling &amp; Humidity Effect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82497" y="1954863"/>
            <a:ext cx="4393042" cy="2631435"/>
            <a:chOff x="2738926" y="1484784"/>
            <a:chExt cx="4393042" cy="2631435"/>
          </a:xfrm>
        </p:grpSpPr>
        <p:grpSp>
          <p:nvGrpSpPr>
            <p:cNvPr id="5" name="Groupe 4"/>
            <p:cNvGrpSpPr/>
            <p:nvPr/>
          </p:nvGrpSpPr>
          <p:grpSpPr>
            <a:xfrm>
              <a:off x="3647728" y="1792119"/>
              <a:ext cx="3249718" cy="2324100"/>
              <a:chOff x="2906458" y="1815872"/>
              <a:chExt cx="3249718" cy="2324100"/>
            </a:xfrm>
          </p:grpSpPr>
          <p:pic>
            <p:nvPicPr>
              <p:cNvPr id="20482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6458" y="1815872"/>
                <a:ext cx="3124200" cy="2324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Rectangle 1"/>
              <p:cNvSpPr/>
              <p:nvPr/>
            </p:nvSpPr>
            <p:spPr bwMode="auto">
              <a:xfrm>
                <a:off x="5796136" y="3501008"/>
                <a:ext cx="360040" cy="433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65113" indent="-265113" algn="l" rtl="0" fontAlgn="base">
                  <a:spcBef>
                    <a:spcPct val="0"/>
                  </a:spcBef>
                  <a:spcAft>
                    <a:spcPct val="40000"/>
                  </a:spcAft>
                  <a:buClr>
                    <a:schemeClr val="accent1"/>
                  </a:buClr>
                  <a:buFont typeface="Wingdings" pitchFamily="2" charset="2"/>
                  <a:buChar char="n"/>
                </a:pPr>
                <a:endParaRPr lang="en-US" sz="2200" b="1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" name="Flèche droite 3"/>
            <p:cNvSpPr/>
            <p:nvPr/>
          </p:nvSpPr>
          <p:spPr bwMode="auto">
            <a:xfrm>
              <a:off x="2738926" y="2774150"/>
              <a:ext cx="720080" cy="860273"/>
            </a:xfrm>
            <a:prstGeom prst="rightArrow">
              <a:avLst/>
            </a:prstGeom>
            <a:ln/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indent="-265113" algn="l" rtl="0" fontAlgn="base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</a:pPr>
              <a:endParaRPr lang="en-US" sz="22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" name="Flèche droite 10"/>
            <p:cNvSpPr/>
            <p:nvPr/>
          </p:nvSpPr>
          <p:spPr bwMode="auto">
            <a:xfrm>
              <a:off x="6411888" y="2829184"/>
              <a:ext cx="720080" cy="860273"/>
            </a:xfrm>
            <a:prstGeom prst="rightArrow">
              <a:avLst/>
            </a:prstGeom>
            <a:ln/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indent="-265113" algn="l" rtl="0" fontAlgn="base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</a:pPr>
              <a:endParaRPr lang="en-US" sz="22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/>
                <p:cNvSpPr txBox="1"/>
                <p:nvPr/>
              </p:nvSpPr>
              <p:spPr>
                <a:xfrm>
                  <a:off x="4727591" y="1484784"/>
                  <a:ext cx="885114" cy="379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𝑸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𝒍𝒐𝒂𝒅𝒔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ZoneTexte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7591" y="1484784"/>
                  <a:ext cx="885114" cy="379848"/>
                </a:xfrm>
                <a:prstGeom prst="rect">
                  <a:avLst/>
                </a:prstGeom>
                <a:blipFill>
                  <a:blip r:embed="rId8"/>
                  <a:stretch>
                    <a:fillRect b="-112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/>
                <p:cNvSpPr txBox="1"/>
                <p:nvPr/>
              </p:nvSpPr>
              <p:spPr>
                <a:xfrm>
                  <a:off x="2758446" y="2279271"/>
                  <a:ext cx="864276" cy="412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𝑸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𝒇𝒍𝒖𝒊𝒅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ZoneTexte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8446" y="2279271"/>
                  <a:ext cx="864276" cy="412421"/>
                </a:xfrm>
                <a:prstGeom prst="rect">
                  <a:avLst/>
                </a:prstGeom>
                <a:blipFill>
                  <a:blip r:embed="rId9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/>
                <p:cNvSpPr txBox="1"/>
                <p:nvPr/>
              </p:nvSpPr>
              <p:spPr>
                <a:xfrm>
                  <a:off x="4615005" y="2170951"/>
                  <a:ext cx="61689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/>
                              </a:rPr>
                              <m:t>𝑪𝑨𝑩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ZoneTexte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05" y="2170951"/>
                  <a:ext cx="616899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ounded Rectangle 31"/>
          <p:cNvSpPr/>
          <p:nvPr/>
        </p:nvSpPr>
        <p:spPr>
          <a:xfrm>
            <a:off x="6511589" y="5718095"/>
            <a:ext cx="5093148" cy="581982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Q1 – Calculate</a:t>
            </a:r>
            <a:r>
              <a:rPr lang="en-US" sz="1400" b="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 T_F value to obtain </a:t>
            </a:r>
            <a:r>
              <a:rPr lang="en-US" sz="1400" b="0" i="0" u="none" dirty="0" err="1" smtClean="0">
                <a:solidFill>
                  <a:srgbClr val="3A3838"/>
                </a:solidFill>
                <a:latin typeface="Arial" panose="020B0604020202020204" pitchFamily="34" charset="0"/>
              </a:rPr>
              <a:t>T_Cabin</a:t>
            </a:r>
            <a:r>
              <a:rPr lang="en-US" sz="1400" b="0" i="0" u="none" dirty="0" smtClean="0">
                <a:solidFill>
                  <a:srgbClr val="3A3838"/>
                </a:solidFill>
                <a:latin typeface="Arial" panose="020B0604020202020204" pitchFamily="34" charset="0"/>
              </a:rPr>
              <a:t>=24°C.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Q2 – Validate your calculation by</a:t>
            </a:r>
            <a:r>
              <a:rPr lang="en-US" sz="1400" dirty="0" smtClean="0">
                <a:solidFill>
                  <a:srgbClr val="3A3838"/>
                </a:solidFill>
                <a:latin typeface="Arial" panose="020B0604020202020204" pitchFamily="34" charset="0"/>
              </a:rPr>
              <a:t> using the model</a:t>
            </a:r>
            <a:endParaRPr lang="en-US" sz="14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111" y="1915279"/>
            <a:ext cx="450532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Date Placeholder 2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77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1"/>
              <p:cNvSpPr txBox="1"/>
              <p:nvPr/>
            </p:nvSpPr>
            <p:spPr>
              <a:xfrm>
                <a:off x="7872759" y="4537969"/>
                <a:ext cx="13675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/>
                            </a:rPr>
                            <m:t>𝒎</m:t>
                          </m:r>
                        </m:e>
                      </m:acc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𝒌𝒈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759" y="4537969"/>
                <a:ext cx="1367554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474276" y="1915279"/>
            <a:ext cx="2426116" cy="588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903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287" y="1899260"/>
            <a:ext cx="457200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Cold Power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/>
              <p:cNvSpPr>
                <a:spLocks noGrp="1"/>
              </p:cNvSpPr>
              <p:nvPr>
                <p:ph sz="quarter" idx="17"/>
                <p:custDataLst>
                  <p:tags r:id="rId1"/>
                </p:custDataLst>
              </p:nvPr>
            </p:nvSpPr>
            <p:spPr/>
            <p:txBody>
              <a:bodyPr/>
              <a:lstStyle/>
              <a:p>
                <a:pPr lvl="1"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defRPr/>
                </a:pPr>
                <a:r>
                  <a:rPr lang="en-US" dirty="0" smtClean="0"/>
                  <a:t>Cabin </a:t>
                </a:r>
                <a:r>
                  <a:rPr lang="en-US" b="1" u="sng" dirty="0" smtClean="0"/>
                  <a:t>Wet</a:t>
                </a:r>
                <a:r>
                  <a:rPr lang="en-US" dirty="0" smtClean="0"/>
                  <a:t> Cold Power</a:t>
                </a:r>
                <a:endParaRPr lang="en-US" dirty="0"/>
              </a:p>
              <a:p>
                <a:pPr marL="541337" lvl="2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 lvl="2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marL="273600" lvl="1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defRPr/>
                </a:pPr>
                <a:r>
                  <a:rPr lang="en-US" dirty="0" smtClean="0"/>
                  <a:t>Equations</a:t>
                </a: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𝑴𝑰𝑿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𝑴𝑰𝑿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𝑶𝑼𝑻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𝑶𝑼𝑻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𝒍𝒐𝒂𝒅𝒔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𝑴𝑰𝑿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𝑴𝑰𝑿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𝑪𝑨𝑩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𝒍𝒐𝒂𝒅𝒔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𝒇𝒍𝒖𝒊𝒅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𝒍𝒐𝒂𝒅𝒔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𝒇𝒍𝒖𝒊𝒅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𝑴𝑰𝑿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𝑪𝑨𝑩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𝑴𝑰𝑿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Content Placeholder 2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  <p:custDataLst>
                  <p:tags r:id="rId5"/>
                </p:custDataLst>
              </p:nvPr>
            </p:nvSpPr>
            <p:spPr>
              <a:blipFill>
                <a:blip r:embed="rId6"/>
                <a:stretch>
                  <a:fillRect t="-22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Practice – </a:t>
            </a:r>
            <a:r>
              <a:rPr lang="en-US" u="sng" dirty="0" smtClean="0">
                <a:solidFill>
                  <a:srgbClr val="FF0000"/>
                </a:solidFill>
              </a:rPr>
              <a:t>Wet Cold Power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Fluid Modelling &amp; Humidity Effect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82497" y="1954863"/>
            <a:ext cx="4393042" cy="2631435"/>
            <a:chOff x="2738926" y="1484784"/>
            <a:chExt cx="4393042" cy="2631435"/>
          </a:xfrm>
        </p:grpSpPr>
        <p:grpSp>
          <p:nvGrpSpPr>
            <p:cNvPr id="5" name="Groupe 4"/>
            <p:cNvGrpSpPr/>
            <p:nvPr/>
          </p:nvGrpSpPr>
          <p:grpSpPr>
            <a:xfrm>
              <a:off x="3647728" y="1792119"/>
              <a:ext cx="3249718" cy="2324100"/>
              <a:chOff x="2906458" y="1815872"/>
              <a:chExt cx="3249718" cy="2324100"/>
            </a:xfrm>
          </p:grpSpPr>
          <p:pic>
            <p:nvPicPr>
              <p:cNvPr id="20482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6458" y="1815872"/>
                <a:ext cx="3124200" cy="2324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Rectangle 1"/>
              <p:cNvSpPr/>
              <p:nvPr/>
            </p:nvSpPr>
            <p:spPr bwMode="auto">
              <a:xfrm>
                <a:off x="5796136" y="3501008"/>
                <a:ext cx="360040" cy="433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65113" indent="-265113" algn="l" rtl="0" fontAlgn="base">
                  <a:spcBef>
                    <a:spcPct val="0"/>
                  </a:spcBef>
                  <a:spcAft>
                    <a:spcPct val="40000"/>
                  </a:spcAft>
                  <a:buClr>
                    <a:schemeClr val="accent1"/>
                  </a:buClr>
                  <a:buFont typeface="Wingdings" pitchFamily="2" charset="2"/>
                  <a:buChar char="n"/>
                </a:pPr>
                <a:endParaRPr lang="en-US" sz="2200" b="1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" name="Flèche droite 3"/>
            <p:cNvSpPr/>
            <p:nvPr/>
          </p:nvSpPr>
          <p:spPr bwMode="auto">
            <a:xfrm>
              <a:off x="2738926" y="2774150"/>
              <a:ext cx="720080" cy="860273"/>
            </a:xfrm>
            <a:prstGeom prst="rightArrow">
              <a:avLst/>
            </a:prstGeom>
            <a:ln/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indent="-265113" algn="l" rtl="0" fontAlgn="base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</a:pPr>
              <a:endParaRPr lang="en-US" sz="22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" name="Flèche droite 10"/>
            <p:cNvSpPr/>
            <p:nvPr/>
          </p:nvSpPr>
          <p:spPr bwMode="auto">
            <a:xfrm>
              <a:off x="6411888" y="2829184"/>
              <a:ext cx="720080" cy="860273"/>
            </a:xfrm>
            <a:prstGeom prst="rightArrow">
              <a:avLst/>
            </a:prstGeom>
            <a:ln/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indent="-265113" algn="l" rtl="0" fontAlgn="base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</a:pPr>
              <a:endParaRPr lang="en-US" sz="22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/>
                <p:cNvSpPr txBox="1"/>
                <p:nvPr/>
              </p:nvSpPr>
              <p:spPr>
                <a:xfrm>
                  <a:off x="4727591" y="1484784"/>
                  <a:ext cx="885114" cy="379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𝑸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𝒍𝒐𝒂𝒅𝒔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ZoneTexte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7591" y="1484784"/>
                  <a:ext cx="885114" cy="379848"/>
                </a:xfrm>
                <a:prstGeom prst="rect">
                  <a:avLst/>
                </a:prstGeom>
                <a:blipFill>
                  <a:blip r:embed="rId8"/>
                  <a:stretch>
                    <a:fillRect b="-112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/>
                <p:cNvSpPr txBox="1"/>
                <p:nvPr/>
              </p:nvSpPr>
              <p:spPr>
                <a:xfrm>
                  <a:off x="2758446" y="2279271"/>
                  <a:ext cx="864276" cy="412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𝑸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𝒇𝒍𝒖𝒊𝒅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ZoneTexte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8446" y="2279271"/>
                  <a:ext cx="864276" cy="412421"/>
                </a:xfrm>
                <a:prstGeom prst="rect">
                  <a:avLst/>
                </a:prstGeom>
                <a:blipFill>
                  <a:blip r:embed="rId9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/>
                <p:cNvSpPr txBox="1"/>
                <p:nvPr/>
              </p:nvSpPr>
              <p:spPr>
                <a:xfrm>
                  <a:off x="4615005" y="2170951"/>
                  <a:ext cx="61689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/>
                              </a:rPr>
                              <m:t>𝑪𝑨𝑩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ZoneTexte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05" y="2170951"/>
                  <a:ext cx="616899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ounded Rectangle 31"/>
          <p:cNvSpPr/>
          <p:nvPr/>
        </p:nvSpPr>
        <p:spPr>
          <a:xfrm>
            <a:off x="6511589" y="5963794"/>
            <a:ext cx="5093148" cy="394233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4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Q1 – Explain observed evolutions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0512483" y="1609301"/>
            <a:ext cx="873103" cy="939156"/>
            <a:chOff x="8245592" y="2403392"/>
            <a:chExt cx="873103" cy="939156"/>
          </a:xfrm>
        </p:grpSpPr>
        <p:pic>
          <p:nvPicPr>
            <p:cNvPr id="55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659" y="2619417"/>
              <a:ext cx="523875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095" y="2852936"/>
              <a:ext cx="609600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592" y="2403392"/>
              <a:ext cx="63817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10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056" y="3123473"/>
              <a:ext cx="485775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10345697" y="2637764"/>
            <a:ext cx="1609922" cy="1177021"/>
            <a:chOff x="8040216" y="4077073"/>
            <a:chExt cx="1800201" cy="1316135"/>
          </a:xfrm>
        </p:grpSpPr>
        <p:pic>
          <p:nvPicPr>
            <p:cNvPr id="60" name="Picture 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216" y="4154958"/>
              <a:ext cx="1733550" cy="1238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10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4642" y="4077073"/>
              <a:ext cx="485775" cy="219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78</a:t>
            </a:fld>
            <a:endParaRPr lang="en-GB" noProof="0" dirty="0"/>
          </a:p>
        </p:txBody>
      </p:sp>
      <p:sp>
        <p:nvSpPr>
          <p:cNvPr id="28" name="Rectangle 27"/>
          <p:cNvSpPr/>
          <p:nvPr/>
        </p:nvSpPr>
        <p:spPr>
          <a:xfrm>
            <a:off x="5876287" y="1954863"/>
            <a:ext cx="2426116" cy="588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sz="1800" b="0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857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Cold Power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/>
              <p:cNvSpPr>
                <a:spLocks noGrp="1"/>
              </p:cNvSpPr>
              <p:nvPr>
                <p:ph sz="quarter" idx="17"/>
                <p:custDataLst>
                  <p:tags r:id="rId1"/>
                </p:custDataLst>
              </p:nvPr>
            </p:nvSpPr>
            <p:spPr/>
            <p:txBody>
              <a:bodyPr/>
              <a:lstStyle/>
              <a:p>
                <a:pPr lvl="1"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defRPr/>
                </a:pPr>
                <a:r>
                  <a:rPr lang="en-US" dirty="0" smtClean="0"/>
                  <a:t>Cabin </a:t>
                </a:r>
                <a:r>
                  <a:rPr lang="en-US" b="1" u="sng" dirty="0" smtClean="0"/>
                  <a:t>Wet</a:t>
                </a:r>
                <a:r>
                  <a:rPr lang="en-US" dirty="0" smtClean="0"/>
                  <a:t> Cold Power</a:t>
                </a:r>
                <a:endParaRPr lang="en-US" dirty="0"/>
              </a:p>
              <a:p>
                <a:pPr marL="541337" lvl="2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 lvl="2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q"/>
                  <a:defRPr/>
                </a:pPr>
                <a:endParaRPr lang="en-US" dirty="0"/>
              </a:p>
              <a:p>
                <a:pPr marL="273600" lvl="1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Clr>
                    <a:srgbClr val="000000"/>
                  </a:buClr>
                  <a:defRPr/>
                </a:pPr>
                <a:r>
                  <a:rPr lang="en-US" dirty="0" smtClean="0"/>
                  <a:t>Equations</a:t>
                </a:r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𝑴𝑰𝑿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𝑴𝑰𝑿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𝑶𝑼𝑻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𝑶𝑼𝑻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𝒍𝒐𝒂𝒅𝒔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𝑴𝑰𝑿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𝑴𝑰𝑿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𝑪𝑨𝑩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𝒍𝒐𝒂𝒅𝒔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𝒇𝒍𝒖𝒊𝒅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𝒍𝒐𝒂𝒅𝒔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𝒇𝒍𝒖𝒊𝒅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𝑴𝑰𝑿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𝑪𝑨𝑩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𝑴𝑰𝑿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Content Placeholder 2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t="-22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/>
              <p:cNvSpPr>
                <a:spLocks noGrp="1"/>
              </p:cNvSpPr>
              <p:nvPr>
                <p:ph sz="quarter" idx="18"/>
              </p:nvPr>
            </p:nvSpPr>
            <p:spPr/>
            <p:txBody>
              <a:bodyPr/>
              <a:lstStyle/>
              <a:p>
                <a:r>
                  <a:rPr lang="en-US" u="sng" dirty="0" err="1" smtClean="0">
                    <a:solidFill>
                      <a:srgbClr val="FF0000"/>
                    </a:solidFill>
                  </a:rPr>
                  <a:t>Exercice</a:t>
                </a:r>
                <a:r>
                  <a:rPr lang="en-US" u="sng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u="sng" dirty="0">
                    <a:solidFill>
                      <a:srgbClr val="FF0000"/>
                    </a:solidFill>
                  </a:rPr>
                  <a:t>– </a:t>
                </a:r>
                <a:r>
                  <a:rPr lang="en-US" u="sng" dirty="0" smtClean="0">
                    <a:solidFill>
                      <a:srgbClr val="FF0000"/>
                    </a:solidFill>
                  </a:rPr>
                  <a:t>Dry Air Rated Temperature</a:t>
                </a:r>
              </a:p>
              <a:p>
                <a:pPr lvl="2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 smtClean="0">
                    <a:solidFill>
                      <a:schemeClr val="tx1">
                        <a:lumMod val="50000"/>
                      </a:schemeClr>
                    </a:solidFill>
                  </a:rPr>
                  <a:t>Q1 – Apply conservation equations and derive the following relation: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541337" lvl="2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541337" lvl="2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𝒕𝒉</m:t>
                          </m:r>
                        </m:sub>
                      </m:sSub>
                      <m:r>
                        <a:rPr lang="en-US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𝑭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𝑪𝑨𝑩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𝑭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𝒍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𝑭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2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2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 smtClean="0">
                    <a:solidFill>
                      <a:schemeClr val="tx1">
                        <a:lumMod val="50000"/>
                      </a:schemeClr>
                    </a:solidFill>
                  </a:rPr>
                  <a:t>Q2 – From the previous relation, determine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𝒅𝒂𝒓</m:t>
                        </m:r>
                      </m:sub>
                    </m:sSub>
                  </m:oMath>
                </a14:m>
                <a:r>
                  <a:rPr lang="en-US" dirty="0" smtClean="0"/>
                  <a:t> definition using the following equation</a:t>
                </a:r>
                <a:r>
                  <a:rPr lang="en-US" dirty="0"/>
                  <a:t>:</a:t>
                </a:r>
              </a:p>
              <a:p>
                <a:pPr lvl="2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endParaRPr lang="en-US" dirty="0"/>
              </a:p>
              <a:p>
                <a:pPr marL="541337" lvl="2" indent="0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𝒕𝒉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𝑭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𝑪𝑨𝑩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𝑫𝑨𝑹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6"/>
                <a:stretch>
                  <a:fillRect l="-117" t="-1713" r="-3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Fluid Modelling &amp; Humidity Effect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82497" y="1954863"/>
            <a:ext cx="4393042" cy="2631435"/>
            <a:chOff x="2738926" y="1484784"/>
            <a:chExt cx="4393042" cy="2631435"/>
          </a:xfrm>
        </p:grpSpPr>
        <p:grpSp>
          <p:nvGrpSpPr>
            <p:cNvPr id="5" name="Groupe 4"/>
            <p:cNvGrpSpPr/>
            <p:nvPr/>
          </p:nvGrpSpPr>
          <p:grpSpPr>
            <a:xfrm>
              <a:off x="3647728" y="1792119"/>
              <a:ext cx="3249718" cy="2324100"/>
              <a:chOff x="2906458" y="1815872"/>
              <a:chExt cx="3249718" cy="2324100"/>
            </a:xfrm>
          </p:grpSpPr>
          <p:pic>
            <p:nvPicPr>
              <p:cNvPr id="20482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6458" y="1815872"/>
                <a:ext cx="3124200" cy="2324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Rectangle 1"/>
              <p:cNvSpPr/>
              <p:nvPr/>
            </p:nvSpPr>
            <p:spPr bwMode="auto">
              <a:xfrm>
                <a:off x="5796136" y="3501008"/>
                <a:ext cx="360040" cy="433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65113" indent="-265113" algn="l" rtl="0" fontAlgn="base">
                  <a:spcBef>
                    <a:spcPct val="0"/>
                  </a:spcBef>
                  <a:spcAft>
                    <a:spcPct val="40000"/>
                  </a:spcAft>
                  <a:buClr>
                    <a:schemeClr val="accent1"/>
                  </a:buClr>
                  <a:buFont typeface="Wingdings" pitchFamily="2" charset="2"/>
                  <a:buChar char="n"/>
                </a:pPr>
                <a:endParaRPr lang="en-US" sz="2200" b="1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" name="Flèche droite 3"/>
            <p:cNvSpPr/>
            <p:nvPr/>
          </p:nvSpPr>
          <p:spPr bwMode="auto">
            <a:xfrm>
              <a:off x="2738926" y="2774150"/>
              <a:ext cx="720080" cy="860273"/>
            </a:xfrm>
            <a:prstGeom prst="rightArrow">
              <a:avLst/>
            </a:prstGeom>
            <a:ln/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indent="-265113" algn="l" rtl="0" fontAlgn="base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</a:pPr>
              <a:endParaRPr lang="en-US" sz="22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" name="Flèche droite 10"/>
            <p:cNvSpPr/>
            <p:nvPr/>
          </p:nvSpPr>
          <p:spPr bwMode="auto">
            <a:xfrm>
              <a:off x="6411888" y="2829184"/>
              <a:ext cx="720080" cy="860273"/>
            </a:xfrm>
            <a:prstGeom prst="rightArrow">
              <a:avLst/>
            </a:prstGeom>
            <a:ln/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indent="-265113" algn="l" rtl="0" fontAlgn="base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</a:pPr>
              <a:endParaRPr lang="en-US" sz="22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/>
                <p:cNvSpPr txBox="1"/>
                <p:nvPr/>
              </p:nvSpPr>
              <p:spPr>
                <a:xfrm>
                  <a:off x="4727591" y="1484784"/>
                  <a:ext cx="885114" cy="379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𝑸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𝒍𝒐𝒂𝒅𝒔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ZoneTexte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7591" y="1484784"/>
                  <a:ext cx="885114" cy="379848"/>
                </a:xfrm>
                <a:prstGeom prst="rect">
                  <a:avLst/>
                </a:prstGeom>
                <a:blipFill>
                  <a:blip r:embed="rId8"/>
                  <a:stretch>
                    <a:fillRect b="-112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/>
                <p:cNvSpPr txBox="1"/>
                <p:nvPr/>
              </p:nvSpPr>
              <p:spPr>
                <a:xfrm>
                  <a:off x="2758446" y="2279271"/>
                  <a:ext cx="864276" cy="412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𝑸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𝒇𝒍𝒖𝒊𝒅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ZoneTexte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8446" y="2279271"/>
                  <a:ext cx="864276" cy="412421"/>
                </a:xfrm>
                <a:prstGeom prst="rect">
                  <a:avLst/>
                </a:prstGeom>
                <a:blipFill>
                  <a:blip r:embed="rId9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/>
                <p:cNvSpPr txBox="1"/>
                <p:nvPr/>
              </p:nvSpPr>
              <p:spPr>
                <a:xfrm>
                  <a:off x="4615005" y="2170951"/>
                  <a:ext cx="61689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/>
                              </a:rPr>
                              <m:t>𝑪𝑨𝑩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ZoneTexte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05" y="2170951"/>
                  <a:ext cx="616899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79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9096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Synthesis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Air Systems</a:t>
            </a:r>
            <a:endParaRPr lang="en-US" dirty="0"/>
          </a:p>
        </p:txBody>
      </p:sp>
      <p:sp>
        <p:nvSpPr>
          <p:cNvPr id="97" name="Rectangle 91"/>
          <p:cNvSpPr>
            <a:spLocks noChangeArrowheads="1"/>
          </p:cNvSpPr>
          <p:nvPr/>
        </p:nvSpPr>
        <p:spPr bwMode="auto">
          <a:xfrm>
            <a:off x="3214688" y="2571750"/>
            <a:ext cx="1416050" cy="141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BAS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Rectangle 92"/>
          <p:cNvSpPr>
            <a:spLocks noChangeArrowheads="1"/>
          </p:cNvSpPr>
          <p:nvPr/>
        </p:nvSpPr>
        <p:spPr bwMode="auto">
          <a:xfrm>
            <a:off x="3214688" y="2571750"/>
            <a:ext cx="1416050" cy="1419225"/>
          </a:xfrm>
          <a:prstGeom prst="rect">
            <a:avLst/>
          </a:prstGeom>
          <a:noFill/>
          <a:ln w="25400" cap="rnd">
            <a:solidFill>
              <a:srgbClr val="7F7F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1" name="Rectangle 95"/>
          <p:cNvSpPr>
            <a:spLocks noChangeArrowheads="1"/>
          </p:cNvSpPr>
          <p:nvPr/>
        </p:nvSpPr>
        <p:spPr bwMode="auto">
          <a:xfrm>
            <a:off x="5338763" y="2571750"/>
            <a:ext cx="1417637" cy="1419225"/>
          </a:xfrm>
          <a:prstGeom prst="rect">
            <a:avLst/>
          </a:prstGeom>
          <a:noFill/>
          <a:ln w="25400" cap="rnd">
            <a:solidFill>
              <a:srgbClr val="7F7F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ECS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Rectangle 98"/>
          <p:cNvSpPr>
            <a:spLocks noChangeArrowheads="1"/>
          </p:cNvSpPr>
          <p:nvPr/>
        </p:nvSpPr>
        <p:spPr bwMode="auto">
          <a:xfrm>
            <a:off x="7464425" y="2571750"/>
            <a:ext cx="1417637" cy="1419225"/>
          </a:xfrm>
          <a:prstGeom prst="rect">
            <a:avLst/>
          </a:prstGeom>
          <a:noFill/>
          <a:ln w="25400" cap="rnd">
            <a:solidFill>
              <a:srgbClr val="7F7F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" name="Rectangle 97"/>
          <p:cNvSpPr>
            <a:spLocks noChangeArrowheads="1"/>
          </p:cNvSpPr>
          <p:nvPr/>
        </p:nvSpPr>
        <p:spPr bwMode="auto">
          <a:xfrm>
            <a:off x="7464425" y="2571750"/>
            <a:ext cx="1417637" cy="1419225"/>
          </a:xfrm>
          <a:prstGeom prst="rect">
            <a:avLst/>
          </a:prstGeom>
          <a:noFill/>
          <a:ln w="25400" cap="rnd">
            <a:solidFill>
              <a:srgbClr val="7F7F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DS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Rectangle 100"/>
          <p:cNvSpPr>
            <a:spLocks noChangeArrowheads="1"/>
          </p:cNvSpPr>
          <p:nvPr/>
        </p:nvSpPr>
        <p:spPr bwMode="auto">
          <a:xfrm>
            <a:off x="9590088" y="2571750"/>
            <a:ext cx="1416050" cy="141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" name="Rectangle 101"/>
          <p:cNvSpPr>
            <a:spLocks noChangeArrowheads="1"/>
          </p:cNvSpPr>
          <p:nvPr/>
        </p:nvSpPr>
        <p:spPr bwMode="auto">
          <a:xfrm>
            <a:off x="9590088" y="2571750"/>
            <a:ext cx="1416050" cy="1419225"/>
          </a:xfrm>
          <a:prstGeom prst="rect">
            <a:avLst/>
          </a:prstGeom>
          <a:noFill/>
          <a:ln w="25400" cap="rnd">
            <a:solidFill>
              <a:srgbClr val="7F7F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CABIN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Rectangle 103"/>
          <p:cNvSpPr>
            <a:spLocks noChangeArrowheads="1"/>
          </p:cNvSpPr>
          <p:nvPr/>
        </p:nvSpPr>
        <p:spPr bwMode="auto">
          <a:xfrm>
            <a:off x="4984750" y="4168775"/>
            <a:ext cx="885825" cy="3540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95" name="Group 194"/>
          <p:cNvGrpSpPr/>
          <p:nvPr/>
        </p:nvGrpSpPr>
        <p:grpSpPr>
          <a:xfrm>
            <a:off x="4984750" y="4168775"/>
            <a:ext cx="890588" cy="425450"/>
            <a:chOff x="4984750" y="4168775"/>
            <a:chExt cx="890588" cy="425450"/>
          </a:xfrm>
        </p:grpSpPr>
        <p:sp>
          <p:nvSpPr>
            <p:cNvPr id="110" name="Rectangle 104"/>
            <p:cNvSpPr>
              <a:spLocks noChangeArrowheads="1"/>
            </p:cNvSpPr>
            <p:nvPr/>
          </p:nvSpPr>
          <p:spPr bwMode="auto">
            <a:xfrm>
              <a:off x="4984750" y="4168775"/>
              <a:ext cx="885825" cy="354013"/>
            </a:xfrm>
            <a:prstGeom prst="rect">
              <a:avLst/>
            </a:prstGeom>
            <a:noFill/>
            <a:ln w="1905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Rectangle 105"/>
            <p:cNvSpPr>
              <a:spLocks noChangeArrowheads="1"/>
            </p:cNvSpPr>
            <p:nvPr/>
          </p:nvSpPr>
          <p:spPr bwMode="auto">
            <a:xfrm>
              <a:off x="5170488" y="4187825"/>
              <a:ext cx="70485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WIPS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2" name="Rectangle 106"/>
          <p:cNvSpPr>
            <a:spLocks noChangeArrowheads="1"/>
          </p:cNvSpPr>
          <p:nvPr/>
        </p:nvSpPr>
        <p:spPr bwMode="auto">
          <a:xfrm>
            <a:off x="4984750" y="4700588"/>
            <a:ext cx="885825" cy="3540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94" name="Group 193"/>
          <p:cNvGrpSpPr/>
          <p:nvPr/>
        </p:nvGrpSpPr>
        <p:grpSpPr>
          <a:xfrm>
            <a:off x="4984750" y="4700588"/>
            <a:ext cx="885825" cy="423862"/>
            <a:chOff x="4984750" y="4700588"/>
            <a:chExt cx="885825" cy="423862"/>
          </a:xfrm>
        </p:grpSpPr>
        <p:sp>
          <p:nvSpPr>
            <p:cNvPr id="113" name="Rectangle 107"/>
            <p:cNvSpPr>
              <a:spLocks noChangeArrowheads="1"/>
            </p:cNvSpPr>
            <p:nvPr/>
          </p:nvSpPr>
          <p:spPr bwMode="auto">
            <a:xfrm>
              <a:off x="4984750" y="4700588"/>
              <a:ext cx="885825" cy="354013"/>
            </a:xfrm>
            <a:prstGeom prst="rect">
              <a:avLst/>
            </a:prstGeom>
            <a:noFill/>
            <a:ln w="1905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Rectangle 108"/>
            <p:cNvSpPr>
              <a:spLocks noChangeArrowheads="1"/>
            </p:cNvSpPr>
            <p:nvPr/>
          </p:nvSpPr>
          <p:spPr bwMode="auto">
            <a:xfrm>
              <a:off x="5240338" y="4718050"/>
              <a:ext cx="55562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APS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5" name="Rectangle 109"/>
          <p:cNvSpPr>
            <a:spLocks noChangeArrowheads="1"/>
          </p:cNvSpPr>
          <p:nvPr/>
        </p:nvSpPr>
        <p:spPr bwMode="auto">
          <a:xfrm>
            <a:off x="1089025" y="2571750"/>
            <a:ext cx="1417637" cy="141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ENG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Rectangle 110"/>
          <p:cNvSpPr>
            <a:spLocks noChangeArrowheads="1"/>
          </p:cNvSpPr>
          <p:nvPr/>
        </p:nvSpPr>
        <p:spPr bwMode="auto">
          <a:xfrm>
            <a:off x="1089025" y="2571750"/>
            <a:ext cx="1417637" cy="1419225"/>
          </a:xfrm>
          <a:prstGeom prst="rect">
            <a:avLst/>
          </a:prstGeom>
          <a:noFill/>
          <a:ln w="25400" cap="rnd">
            <a:solidFill>
              <a:srgbClr val="7F7F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9" name="Rectangle 113"/>
          <p:cNvSpPr>
            <a:spLocks noChangeArrowheads="1"/>
          </p:cNvSpPr>
          <p:nvPr/>
        </p:nvSpPr>
        <p:spPr bwMode="auto">
          <a:xfrm>
            <a:off x="1089025" y="4168775"/>
            <a:ext cx="1417637" cy="354013"/>
          </a:xfrm>
          <a:prstGeom prst="rect">
            <a:avLst/>
          </a:prstGeom>
          <a:noFill/>
          <a:ln w="19050" cap="rnd">
            <a:solidFill>
              <a:srgbClr val="7F7F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86" name="Group 185"/>
          <p:cNvGrpSpPr/>
          <p:nvPr/>
        </p:nvGrpSpPr>
        <p:grpSpPr>
          <a:xfrm>
            <a:off x="1089025" y="4168775"/>
            <a:ext cx="1417637" cy="425450"/>
            <a:chOff x="1089025" y="4168775"/>
            <a:chExt cx="1417637" cy="425450"/>
          </a:xfrm>
        </p:grpSpPr>
        <p:sp>
          <p:nvSpPr>
            <p:cNvPr id="118" name="Rectangle 112"/>
            <p:cNvSpPr>
              <a:spLocks noChangeArrowheads="1"/>
            </p:cNvSpPr>
            <p:nvPr/>
          </p:nvSpPr>
          <p:spPr bwMode="auto">
            <a:xfrm>
              <a:off x="1089025" y="4168775"/>
              <a:ext cx="1417637" cy="3540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Rectangle 114"/>
            <p:cNvSpPr>
              <a:spLocks noChangeArrowheads="1"/>
            </p:cNvSpPr>
            <p:nvPr/>
          </p:nvSpPr>
          <p:spPr bwMode="auto">
            <a:xfrm>
              <a:off x="1587500" y="4187825"/>
              <a:ext cx="600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APU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1" name="Rectangle 115"/>
          <p:cNvSpPr>
            <a:spLocks noChangeArrowheads="1"/>
          </p:cNvSpPr>
          <p:nvPr/>
        </p:nvSpPr>
        <p:spPr bwMode="auto">
          <a:xfrm>
            <a:off x="1089025" y="4700588"/>
            <a:ext cx="1417637" cy="3540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87" name="Group 186"/>
          <p:cNvGrpSpPr/>
          <p:nvPr/>
        </p:nvGrpSpPr>
        <p:grpSpPr>
          <a:xfrm>
            <a:off x="1089025" y="4700588"/>
            <a:ext cx="1417637" cy="423862"/>
            <a:chOff x="1089025" y="4700588"/>
            <a:chExt cx="1417637" cy="423862"/>
          </a:xfrm>
        </p:grpSpPr>
        <p:sp>
          <p:nvSpPr>
            <p:cNvPr id="122" name="Rectangle 116"/>
            <p:cNvSpPr>
              <a:spLocks noChangeArrowheads="1"/>
            </p:cNvSpPr>
            <p:nvPr/>
          </p:nvSpPr>
          <p:spPr bwMode="auto">
            <a:xfrm>
              <a:off x="1089025" y="4700588"/>
              <a:ext cx="1417637" cy="354013"/>
            </a:xfrm>
            <a:prstGeom prst="rect">
              <a:avLst/>
            </a:prstGeom>
            <a:noFill/>
            <a:ln w="1905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Rectangle 117"/>
            <p:cNvSpPr>
              <a:spLocks noChangeArrowheads="1"/>
            </p:cNvSpPr>
            <p:nvPr/>
          </p:nvSpPr>
          <p:spPr bwMode="auto">
            <a:xfrm>
              <a:off x="1517650" y="4718050"/>
              <a:ext cx="763587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HPGC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2506663" y="3179763"/>
            <a:ext cx="708025" cy="201613"/>
            <a:chOff x="2506663" y="3179763"/>
            <a:chExt cx="708025" cy="201613"/>
          </a:xfrm>
        </p:grpSpPr>
        <p:sp>
          <p:nvSpPr>
            <p:cNvPr id="124" name="Line 118"/>
            <p:cNvSpPr>
              <a:spLocks noChangeShapeType="1"/>
            </p:cNvSpPr>
            <p:nvPr/>
          </p:nvSpPr>
          <p:spPr bwMode="auto">
            <a:xfrm>
              <a:off x="2506663" y="3281363"/>
              <a:ext cx="708025" cy="0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119"/>
            <p:cNvSpPr>
              <a:spLocks/>
            </p:cNvSpPr>
            <p:nvPr/>
          </p:nvSpPr>
          <p:spPr bwMode="auto">
            <a:xfrm>
              <a:off x="3113088" y="3179763"/>
              <a:ext cx="101600" cy="201613"/>
            </a:xfrm>
            <a:custGeom>
              <a:avLst/>
              <a:gdLst>
                <a:gd name="T0" fmla="*/ 0 w 64"/>
                <a:gd name="T1" fmla="*/ 127 h 127"/>
                <a:gd name="T2" fmla="*/ 64 w 64"/>
                <a:gd name="T3" fmla="*/ 64 h 127"/>
                <a:gd name="T4" fmla="*/ 0 w 64"/>
                <a:gd name="T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27">
                  <a:moveTo>
                    <a:pt x="0" y="127"/>
                  </a:moveTo>
                  <a:lnTo>
                    <a:pt x="64" y="64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26" name="Line 120"/>
          <p:cNvSpPr>
            <a:spLocks noChangeShapeType="1"/>
          </p:cNvSpPr>
          <p:nvPr/>
        </p:nvSpPr>
        <p:spPr bwMode="auto">
          <a:xfrm>
            <a:off x="4630738" y="3281363"/>
            <a:ext cx="708025" cy="0"/>
          </a:xfrm>
          <a:prstGeom prst="line">
            <a:avLst/>
          </a:prstGeom>
          <a:noFill/>
          <a:ln w="38100" cap="rnd">
            <a:solidFill>
              <a:srgbClr val="FF99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7" name="Line 121"/>
          <p:cNvSpPr>
            <a:spLocks noChangeShapeType="1"/>
          </p:cNvSpPr>
          <p:nvPr/>
        </p:nvSpPr>
        <p:spPr bwMode="auto">
          <a:xfrm>
            <a:off x="6756400" y="3281363"/>
            <a:ext cx="708025" cy="0"/>
          </a:xfrm>
          <a:prstGeom prst="line">
            <a:avLst/>
          </a:prstGeom>
          <a:noFill/>
          <a:ln w="38100" cap="rnd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8" name="Freeform 122"/>
          <p:cNvSpPr>
            <a:spLocks/>
          </p:cNvSpPr>
          <p:nvPr/>
        </p:nvSpPr>
        <p:spPr bwMode="auto">
          <a:xfrm>
            <a:off x="7364413" y="3179763"/>
            <a:ext cx="100012" cy="201613"/>
          </a:xfrm>
          <a:custGeom>
            <a:avLst/>
            <a:gdLst>
              <a:gd name="T0" fmla="*/ 0 w 63"/>
              <a:gd name="T1" fmla="*/ 127 h 127"/>
              <a:gd name="T2" fmla="*/ 63 w 63"/>
              <a:gd name="T3" fmla="*/ 64 h 127"/>
              <a:gd name="T4" fmla="*/ 0 w 63"/>
              <a:gd name="T5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" h="127">
                <a:moveTo>
                  <a:pt x="0" y="127"/>
                </a:moveTo>
                <a:lnTo>
                  <a:pt x="63" y="64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4" name="Group 203"/>
          <p:cNvGrpSpPr/>
          <p:nvPr/>
        </p:nvGrpSpPr>
        <p:grpSpPr>
          <a:xfrm>
            <a:off x="8882063" y="3179763"/>
            <a:ext cx="708025" cy="201613"/>
            <a:chOff x="8882063" y="3179763"/>
            <a:chExt cx="708025" cy="201613"/>
          </a:xfrm>
        </p:grpSpPr>
        <p:sp>
          <p:nvSpPr>
            <p:cNvPr id="129" name="Line 123"/>
            <p:cNvSpPr>
              <a:spLocks noChangeShapeType="1"/>
            </p:cNvSpPr>
            <p:nvPr/>
          </p:nvSpPr>
          <p:spPr bwMode="auto">
            <a:xfrm>
              <a:off x="8882063" y="3281363"/>
              <a:ext cx="708025" cy="0"/>
            </a:xfrm>
            <a:prstGeom prst="line">
              <a:avLst/>
            </a:prstGeom>
            <a:noFill/>
            <a:ln w="381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124"/>
            <p:cNvSpPr>
              <a:spLocks/>
            </p:cNvSpPr>
            <p:nvPr/>
          </p:nvSpPr>
          <p:spPr bwMode="auto">
            <a:xfrm>
              <a:off x="9488488" y="3179763"/>
              <a:ext cx="101600" cy="201613"/>
            </a:xfrm>
            <a:custGeom>
              <a:avLst/>
              <a:gdLst>
                <a:gd name="T0" fmla="*/ 0 w 64"/>
                <a:gd name="T1" fmla="*/ 127 h 127"/>
                <a:gd name="T2" fmla="*/ 64 w 64"/>
                <a:gd name="T3" fmla="*/ 64 h 127"/>
                <a:gd name="T4" fmla="*/ 0 w 64"/>
                <a:gd name="T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27">
                  <a:moveTo>
                    <a:pt x="0" y="127"/>
                  </a:moveTo>
                  <a:lnTo>
                    <a:pt x="64" y="64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10198100" y="3990975"/>
            <a:ext cx="200025" cy="354013"/>
            <a:chOff x="10198100" y="3990975"/>
            <a:chExt cx="200025" cy="354013"/>
          </a:xfrm>
        </p:grpSpPr>
        <p:sp>
          <p:nvSpPr>
            <p:cNvPr id="131" name="Line 125"/>
            <p:cNvSpPr>
              <a:spLocks noChangeShapeType="1"/>
            </p:cNvSpPr>
            <p:nvPr/>
          </p:nvSpPr>
          <p:spPr bwMode="auto">
            <a:xfrm>
              <a:off x="10298113" y="3990975"/>
              <a:ext cx="0" cy="354013"/>
            </a:xfrm>
            <a:prstGeom prst="line">
              <a:avLst/>
            </a:prstGeom>
            <a:noFill/>
            <a:ln w="381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126"/>
            <p:cNvSpPr>
              <a:spLocks/>
            </p:cNvSpPr>
            <p:nvPr/>
          </p:nvSpPr>
          <p:spPr bwMode="auto">
            <a:xfrm>
              <a:off x="10198100" y="4244975"/>
              <a:ext cx="200025" cy="100013"/>
            </a:xfrm>
            <a:custGeom>
              <a:avLst/>
              <a:gdLst>
                <a:gd name="T0" fmla="*/ 0 w 126"/>
                <a:gd name="T1" fmla="*/ 0 h 63"/>
                <a:gd name="T2" fmla="*/ 63 w 126"/>
                <a:gd name="T3" fmla="*/ 63 h 63"/>
                <a:gd name="T4" fmla="*/ 126 w 126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63">
                  <a:moveTo>
                    <a:pt x="0" y="0"/>
                  </a:moveTo>
                  <a:lnTo>
                    <a:pt x="63" y="63"/>
                  </a:lnTo>
                  <a:lnTo>
                    <a:pt x="126" y="0"/>
                  </a:lnTo>
                </a:path>
              </a:pathLst>
            </a:custGeom>
            <a:noFill/>
            <a:ln w="381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2152650" y="2305050"/>
            <a:ext cx="1871662" cy="266700"/>
            <a:chOff x="2152650" y="2305050"/>
            <a:chExt cx="1871662" cy="266700"/>
          </a:xfrm>
        </p:grpSpPr>
        <p:sp>
          <p:nvSpPr>
            <p:cNvPr id="133" name="Freeform 127"/>
            <p:cNvSpPr>
              <a:spLocks/>
            </p:cNvSpPr>
            <p:nvPr/>
          </p:nvSpPr>
          <p:spPr bwMode="auto">
            <a:xfrm>
              <a:off x="2152650" y="2305050"/>
              <a:ext cx="1770062" cy="266700"/>
            </a:xfrm>
            <a:custGeom>
              <a:avLst/>
              <a:gdLst>
                <a:gd name="T0" fmla="*/ 0 w 1115"/>
                <a:gd name="T1" fmla="*/ 168 h 168"/>
                <a:gd name="T2" fmla="*/ 0 w 1115"/>
                <a:gd name="T3" fmla="*/ 0 h 168"/>
                <a:gd name="T4" fmla="*/ 1115 w 1115"/>
                <a:gd name="T5" fmla="*/ 0 h 168"/>
                <a:gd name="T6" fmla="*/ 1115 w 1115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5" h="168">
                  <a:moveTo>
                    <a:pt x="0" y="168"/>
                  </a:moveTo>
                  <a:lnTo>
                    <a:pt x="0" y="0"/>
                  </a:lnTo>
                  <a:lnTo>
                    <a:pt x="1115" y="0"/>
                  </a:lnTo>
                  <a:lnTo>
                    <a:pt x="1115" y="168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128"/>
            <p:cNvSpPr>
              <a:spLocks/>
            </p:cNvSpPr>
            <p:nvPr/>
          </p:nvSpPr>
          <p:spPr bwMode="auto">
            <a:xfrm>
              <a:off x="3822700" y="2470150"/>
              <a:ext cx="201612" cy="101600"/>
            </a:xfrm>
            <a:custGeom>
              <a:avLst/>
              <a:gdLst>
                <a:gd name="T0" fmla="*/ 0 w 127"/>
                <a:gd name="T1" fmla="*/ 0 h 64"/>
                <a:gd name="T2" fmla="*/ 63 w 127"/>
                <a:gd name="T3" fmla="*/ 64 h 64"/>
                <a:gd name="T4" fmla="*/ 127 w 127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64">
                  <a:moveTo>
                    <a:pt x="0" y="0"/>
                  </a:moveTo>
                  <a:lnTo>
                    <a:pt x="63" y="64"/>
                  </a:lnTo>
                  <a:lnTo>
                    <a:pt x="127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5946775" y="1860550"/>
            <a:ext cx="201612" cy="711200"/>
            <a:chOff x="5946775" y="1860550"/>
            <a:chExt cx="201612" cy="711200"/>
          </a:xfrm>
        </p:grpSpPr>
        <p:sp>
          <p:nvSpPr>
            <p:cNvPr id="135" name="Line 129"/>
            <p:cNvSpPr>
              <a:spLocks noChangeShapeType="1"/>
            </p:cNvSpPr>
            <p:nvPr/>
          </p:nvSpPr>
          <p:spPr bwMode="auto">
            <a:xfrm>
              <a:off x="6048375" y="1860550"/>
              <a:ext cx="0" cy="711200"/>
            </a:xfrm>
            <a:prstGeom prst="line">
              <a:avLst/>
            </a:prstGeom>
            <a:noFill/>
            <a:ln w="381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130"/>
            <p:cNvSpPr>
              <a:spLocks/>
            </p:cNvSpPr>
            <p:nvPr/>
          </p:nvSpPr>
          <p:spPr bwMode="auto">
            <a:xfrm>
              <a:off x="5946775" y="2470150"/>
              <a:ext cx="201612" cy="101600"/>
            </a:xfrm>
            <a:custGeom>
              <a:avLst/>
              <a:gdLst>
                <a:gd name="T0" fmla="*/ 0 w 127"/>
                <a:gd name="T1" fmla="*/ 0 h 64"/>
                <a:gd name="T2" fmla="*/ 64 w 127"/>
                <a:gd name="T3" fmla="*/ 64 h 64"/>
                <a:gd name="T4" fmla="*/ 127 w 127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64">
                  <a:moveTo>
                    <a:pt x="0" y="0"/>
                  </a:moveTo>
                  <a:lnTo>
                    <a:pt x="64" y="64"/>
                  </a:lnTo>
                  <a:lnTo>
                    <a:pt x="127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946775" y="3990975"/>
            <a:ext cx="201612" cy="1419225"/>
            <a:chOff x="5946775" y="3990975"/>
            <a:chExt cx="201612" cy="1419225"/>
          </a:xfrm>
        </p:grpSpPr>
        <p:sp>
          <p:nvSpPr>
            <p:cNvPr id="137" name="Line 131"/>
            <p:cNvSpPr>
              <a:spLocks noChangeShapeType="1"/>
            </p:cNvSpPr>
            <p:nvPr/>
          </p:nvSpPr>
          <p:spPr bwMode="auto">
            <a:xfrm>
              <a:off x="6048375" y="3990975"/>
              <a:ext cx="0" cy="1419225"/>
            </a:xfrm>
            <a:prstGeom prst="line">
              <a:avLst/>
            </a:prstGeom>
            <a:noFill/>
            <a:ln w="38100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Freeform 132"/>
            <p:cNvSpPr>
              <a:spLocks/>
            </p:cNvSpPr>
            <p:nvPr/>
          </p:nvSpPr>
          <p:spPr bwMode="auto">
            <a:xfrm>
              <a:off x="5946775" y="5308600"/>
              <a:ext cx="201612" cy="101600"/>
            </a:xfrm>
            <a:custGeom>
              <a:avLst/>
              <a:gdLst>
                <a:gd name="T0" fmla="*/ 0 w 127"/>
                <a:gd name="T1" fmla="*/ 0 h 64"/>
                <a:gd name="T2" fmla="*/ 64 w 127"/>
                <a:gd name="T3" fmla="*/ 64 h 64"/>
                <a:gd name="T4" fmla="*/ 127 w 127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64">
                  <a:moveTo>
                    <a:pt x="0" y="0"/>
                  </a:moveTo>
                  <a:lnTo>
                    <a:pt x="64" y="64"/>
                  </a:lnTo>
                  <a:lnTo>
                    <a:pt x="127" y="0"/>
                  </a:lnTo>
                </a:path>
              </a:pathLst>
            </a:custGeom>
            <a:noFill/>
            <a:ln w="38100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822700" y="3990975"/>
            <a:ext cx="201612" cy="1419225"/>
            <a:chOff x="3822700" y="3990975"/>
            <a:chExt cx="201612" cy="1419225"/>
          </a:xfrm>
        </p:grpSpPr>
        <p:sp>
          <p:nvSpPr>
            <p:cNvPr id="139" name="Line 133"/>
            <p:cNvSpPr>
              <a:spLocks noChangeShapeType="1"/>
            </p:cNvSpPr>
            <p:nvPr/>
          </p:nvSpPr>
          <p:spPr bwMode="auto">
            <a:xfrm>
              <a:off x="3922713" y="3990975"/>
              <a:ext cx="0" cy="1419225"/>
            </a:xfrm>
            <a:prstGeom prst="line">
              <a:avLst/>
            </a:prstGeom>
            <a:noFill/>
            <a:ln w="38100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Freeform 134"/>
            <p:cNvSpPr>
              <a:spLocks/>
            </p:cNvSpPr>
            <p:nvPr/>
          </p:nvSpPr>
          <p:spPr bwMode="auto">
            <a:xfrm>
              <a:off x="3822700" y="5308600"/>
              <a:ext cx="201612" cy="101600"/>
            </a:xfrm>
            <a:custGeom>
              <a:avLst/>
              <a:gdLst>
                <a:gd name="T0" fmla="*/ 0 w 127"/>
                <a:gd name="T1" fmla="*/ 0 h 64"/>
                <a:gd name="T2" fmla="*/ 63 w 127"/>
                <a:gd name="T3" fmla="*/ 64 h 64"/>
                <a:gd name="T4" fmla="*/ 127 w 127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64">
                  <a:moveTo>
                    <a:pt x="0" y="0"/>
                  </a:moveTo>
                  <a:lnTo>
                    <a:pt x="63" y="64"/>
                  </a:lnTo>
                  <a:lnTo>
                    <a:pt x="127" y="0"/>
                  </a:lnTo>
                </a:path>
              </a:pathLst>
            </a:custGeom>
            <a:noFill/>
            <a:ln w="38100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2506663" y="3535363"/>
            <a:ext cx="708025" cy="809625"/>
            <a:chOff x="2506663" y="3535363"/>
            <a:chExt cx="708025" cy="809625"/>
          </a:xfrm>
        </p:grpSpPr>
        <p:sp>
          <p:nvSpPr>
            <p:cNvPr id="141" name="Freeform 135"/>
            <p:cNvSpPr>
              <a:spLocks/>
            </p:cNvSpPr>
            <p:nvPr/>
          </p:nvSpPr>
          <p:spPr bwMode="auto">
            <a:xfrm>
              <a:off x="2506663" y="3635375"/>
              <a:ext cx="708025" cy="709613"/>
            </a:xfrm>
            <a:custGeom>
              <a:avLst/>
              <a:gdLst>
                <a:gd name="T0" fmla="*/ 0 w 446"/>
                <a:gd name="T1" fmla="*/ 447 h 447"/>
                <a:gd name="T2" fmla="*/ 167 w 446"/>
                <a:gd name="T3" fmla="*/ 447 h 447"/>
                <a:gd name="T4" fmla="*/ 167 w 446"/>
                <a:gd name="T5" fmla="*/ 0 h 447"/>
                <a:gd name="T6" fmla="*/ 446 w 446"/>
                <a:gd name="T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6" h="447">
                  <a:moveTo>
                    <a:pt x="0" y="447"/>
                  </a:moveTo>
                  <a:lnTo>
                    <a:pt x="167" y="447"/>
                  </a:lnTo>
                  <a:lnTo>
                    <a:pt x="167" y="0"/>
                  </a:lnTo>
                  <a:lnTo>
                    <a:pt x="446" y="0"/>
                  </a:lnTo>
                </a:path>
              </a:pathLst>
            </a:custGeom>
            <a:noFill/>
            <a:ln w="38100" cap="rnd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" name="Freeform 136"/>
            <p:cNvSpPr>
              <a:spLocks/>
            </p:cNvSpPr>
            <p:nvPr/>
          </p:nvSpPr>
          <p:spPr bwMode="auto">
            <a:xfrm>
              <a:off x="3113088" y="3535363"/>
              <a:ext cx="101600" cy="201613"/>
            </a:xfrm>
            <a:custGeom>
              <a:avLst/>
              <a:gdLst>
                <a:gd name="T0" fmla="*/ 0 w 64"/>
                <a:gd name="T1" fmla="*/ 127 h 127"/>
                <a:gd name="T2" fmla="*/ 64 w 64"/>
                <a:gd name="T3" fmla="*/ 63 h 127"/>
                <a:gd name="T4" fmla="*/ 0 w 64"/>
                <a:gd name="T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27">
                  <a:moveTo>
                    <a:pt x="0" y="127"/>
                  </a:moveTo>
                  <a:lnTo>
                    <a:pt x="64" y="63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2506663" y="3990975"/>
            <a:ext cx="1162050" cy="887413"/>
            <a:chOff x="2506663" y="3990975"/>
            <a:chExt cx="1162050" cy="887413"/>
          </a:xfrm>
        </p:grpSpPr>
        <p:sp>
          <p:nvSpPr>
            <p:cNvPr id="143" name="Freeform 137"/>
            <p:cNvSpPr>
              <a:spLocks/>
            </p:cNvSpPr>
            <p:nvPr/>
          </p:nvSpPr>
          <p:spPr bwMode="auto">
            <a:xfrm>
              <a:off x="2506663" y="3990975"/>
              <a:ext cx="1062037" cy="887413"/>
            </a:xfrm>
            <a:custGeom>
              <a:avLst/>
              <a:gdLst>
                <a:gd name="T0" fmla="*/ 0 w 669"/>
                <a:gd name="T1" fmla="*/ 559 h 559"/>
                <a:gd name="T2" fmla="*/ 669 w 669"/>
                <a:gd name="T3" fmla="*/ 559 h 559"/>
                <a:gd name="T4" fmla="*/ 669 w 669"/>
                <a:gd name="T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559">
                  <a:moveTo>
                    <a:pt x="0" y="559"/>
                  </a:moveTo>
                  <a:lnTo>
                    <a:pt x="669" y="559"/>
                  </a:lnTo>
                  <a:lnTo>
                    <a:pt x="669" y="0"/>
                  </a:lnTo>
                </a:path>
              </a:pathLst>
            </a:custGeom>
            <a:noFill/>
            <a:ln w="38100" cap="rnd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" name="Freeform 138"/>
            <p:cNvSpPr>
              <a:spLocks/>
            </p:cNvSpPr>
            <p:nvPr/>
          </p:nvSpPr>
          <p:spPr bwMode="auto">
            <a:xfrm>
              <a:off x="3468688" y="3990975"/>
              <a:ext cx="200025" cy="100013"/>
            </a:xfrm>
            <a:custGeom>
              <a:avLst/>
              <a:gdLst>
                <a:gd name="T0" fmla="*/ 126 w 126"/>
                <a:gd name="T1" fmla="*/ 63 h 63"/>
                <a:gd name="T2" fmla="*/ 63 w 126"/>
                <a:gd name="T3" fmla="*/ 0 h 63"/>
                <a:gd name="T4" fmla="*/ 0 w 126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63">
                  <a:moveTo>
                    <a:pt x="126" y="63"/>
                  </a:moveTo>
                  <a:lnTo>
                    <a:pt x="63" y="0"/>
                  </a:lnTo>
                  <a:lnTo>
                    <a:pt x="0" y="63"/>
                  </a:lnTo>
                </a:path>
              </a:pathLst>
            </a:custGeom>
            <a:noFill/>
            <a:ln w="38100" cap="rnd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4630738" y="3281363"/>
            <a:ext cx="354012" cy="1165225"/>
            <a:chOff x="4630738" y="3281363"/>
            <a:chExt cx="354012" cy="1165225"/>
          </a:xfrm>
        </p:grpSpPr>
        <p:sp>
          <p:nvSpPr>
            <p:cNvPr id="145" name="Freeform 139"/>
            <p:cNvSpPr>
              <a:spLocks/>
            </p:cNvSpPr>
            <p:nvPr/>
          </p:nvSpPr>
          <p:spPr bwMode="auto">
            <a:xfrm>
              <a:off x="4630738" y="3281363"/>
              <a:ext cx="354012" cy="1063625"/>
            </a:xfrm>
            <a:custGeom>
              <a:avLst/>
              <a:gdLst>
                <a:gd name="T0" fmla="*/ 0 w 223"/>
                <a:gd name="T1" fmla="*/ 0 h 670"/>
                <a:gd name="T2" fmla="*/ 84 w 223"/>
                <a:gd name="T3" fmla="*/ 0 h 670"/>
                <a:gd name="T4" fmla="*/ 84 w 223"/>
                <a:gd name="T5" fmla="*/ 670 h 670"/>
                <a:gd name="T6" fmla="*/ 223 w 223"/>
                <a:gd name="T7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670">
                  <a:moveTo>
                    <a:pt x="0" y="0"/>
                  </a:moveTo>
                  <a:lnTo>
                    <a:pt x="84" y="0"/>
                  </a:lnTo>
                  <a:lnTo>
                    <a:pt x="84" y="670"/>
                  </a:lnTo>
                  <a:lnTo>
                    <a:pt x="223" y="670"/>
                  </a:lnTo>
                </a:path>
              </a:pathLst>
            </a:custGeom>
            <a:noFill/>
            <a:ln w="38100" cap="rnd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6" name="Freeform 140"/>
            <p:cNvSpPr>
              <a:spLocks/>
            </p:cNvSpPr>
            <p:nvPr/>
          </p:nvSpPr>
          <p:spPr bwMode="auto">
            <a:xfrm>
              <a:off x="4884738" y="4244975"/>
              <a:ext cx="100012" cy="201613"/>
            </a:xfrm>
            <a:custGeom>
              <a:avLst/>
              <a:gdLst>
                <a:gd name="T0" fmla="*/ 0 w 63"/>
                <a:gd name="T1" fmla="*/ 127 h 127"/>
                <a:gd name="T2" fmla="*/ 63 w 63"/>
                <a:gd name="T3" fmla="*/ 63 h 127"/>
                <a:gd name="T4" fmla="*/ 0 w 63"/>
                <a:gd name="T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7">
                  <a:moveTo>
                    <a:pt x="0" y="127"/>
                  </a:moveTo>
                  <a:lnTo>
                    <a:pt x="63" y="63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4630738" y="3281363"/>
            <a:ext cx="354012" cy="1697038"/>
            <a:chOff x="4630738" y="3281363"/>
            <a:chExt cx="354012" cy="1697038"/>
          </a:xfrm>
        </p:grpSpPr>
        <p:sp>
          <p:nvSpPr>
            <p:cNvPr id="147" name="Freeform 141"/>
            <p:cNvSpPr>
              <a:spLocks/>
            </p:cNvSpPr>
            <p:nvPr/>
          </p:nvSpPr>
          <p:spPr bwMode="auto">
            <a:xfrm>
              <a:off x="4630738" y="3281363"/>
              <a:ext cx="354012" cy="1597025"/>
            </a:xfrm>
            <a:custGeom>
              <a:avLst/>
              <a:gdLst>
                <a:gd name="T0" fmla="*/ 0 w 223"/>
                <a:gd name="T1" fmla="*/ 0 h 1006"/>
                <a:gd name="T2" fmla="*/ 84 w 223"/>
                <a:gd name="T3" fmla="*/ 0 h 1006"/>
                <a:gd name="T4" fmla="*/ 84 w 223"/>
                <a:gd name="T5" fmla="*/ 1006 h 1006"/>
                <a:gd name="T6" fmla="*/ 223 w 223"/>
                <a:gd name="T7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006">
                  <a:moveTo>
                    <a:pt x="0" y="0"/>
                  </a:moveTo>
                  <a:lnTo>
                    <a:pt x="84" y="0"/>
                  </a:lnTo>
                  <a:lnTo>
                    <a:pt x="84" y="1006"/>
                  </a:lnTo>
                  <a:lnTo>
                    <a:pt x="223" y="1006"/>
                  </a:lnTo>
                </a:path>
              </a:pathLst>
            </a:custGeom>
            <a:noFill/>
            <a:ln w="38100" cap="rnd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" name="Freeform 142"/>
            <p:cNvSpPr>
              <a:spLocks/>
            </p:cNvSpPr>
            <p:nvPr/>
          </p:nvSpPr>
          <p:spPr bwMode="auto">
            <a:xfrm>
              <a:off x="4884738" y="4776788"/>
              <a:ext cx="100012" cy="201613"/>
            </a:xfrm>
            <a:custGeom>
              <a:avLst/>
              <a:gdLst>
                <a:gd name="T0" fmla="*/ 0 w 63"/>
                <a:gd name="T1" fmla="*/ 127 h 127"/>
                <a:gd name="T2" fmla="*/ 63 w 63"/>
                <a:gd name="T3" fmla="*/ 64 h 127"/>
                <a:gd name="T4" fmla="*/ 0 w 63"/>
                <a:gd name="T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7">
                  <a:moveTo>
                    <a:pt x="0" y="127"/>
                  </a:moveTo>
                  <a:lnTo>
                    <a:pt x="63" y="64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8072438" y="2305050"/>
            <a:ext cx="2225674" cy="266700"/>
            <a:chOff x="8072438" y="2305050"/>
            <a:chExt cx="2225674" cy="266700"/>
          </a:xfrm>
        </p:grpSpPr>
        <p:sp>
          <p:nvSpPr>
            <p:cNvPr id="149" name="Freeform 143"/>
            <p:cNvSpPr>
              <a:spLocks/>
            </p:cNvSpPr>
            <p:nvPr/>
          </p:nvSpPr>
          <p:spPr bwMode="auto">
            <a:xfrm>
              <a:off x="8172450" y="2305050"/>
              <a:ext cx="2125662" cy="266700"/>
            </a:xfrm>
            <a:custGeom>
              <a:avLst/>
              <a:gdLst>
                <a:gd name="T0" fmla="*/ 1339 w 1339"/>
                <a:gd name="T1" fmla="*/ 168 h 168"/>
                <a:gd name="T2" fmla="*/ 1339 w 1339"/>
                <a:gd name="T3" fmla="*/ 0 h 168"/>
                <a:gd name="T4" fmla="*/ 0 w 1339"/>
                <a:gd name="T5" fmla="*/ 0 h 168"/>
                <a:gd name="T6" fmla="*/ 0 w 1339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9" h="168">
                  <a:moveTo>
                    <a:pt x="1339" y="168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168"/>
                  </a:lnTo>
                </a:path>
              </a:pathLst>
            </a:custGeom>
            <a:noFill/>
            <a:ln w="381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" name="Freeform 144"/>
            <p:cNvSpPr>
              <a:spLocks/>
            </p:cNvSpPr>
            <p:nvPr/>
          </p:nvSpPr>
          <p:spPr bwMode="auto">
            <a:xfrm>
              <a:off x="8072438" y="2470150"/>
              <a:ext cx="201612" cy="101600"/>
            </a:xfrm>
            <a:custGeom>
              <a:avLst/>
              <a:gdLst>
                <a:gd name="T0" fmla="*/ 0 w 127"/>
                <a:gd name="T1" fmla="*/ 0 h 64"/>
                <a:gd name="T2" fmla="*/ 63 w 127"/>
                <a:gd name="T3" fmla="*/ 64 h 64"/>
                <a:gd name="T4" fmla="*/ 127 w 127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64">
                  <a:moveTo>
                    <a:pt x="0" y="0"/>
                  </a:moveTo>
                  <a:lnTo>
                    <a:pt x="63" y="64"/>
                  </a:lnTo>
                  <a:lnTo>
                    <a:pt x="127" y="0"/>
                  </a:lnTo>
                </a:path>
              </a:pathLst>
            </a:custGeom>
            <a:noFill/>
            <a:ln w="381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51" name="Line 145"/>
          <p:cNvSpPr>
            <a:spLocks noChangeShapeType="1"/>
          </p:cNvSpPr>
          <p:nvPr/>
        </p:nvSpPr>
        <p:spPr bwMode="auto">
          <a:xfrm>
            <a:off x="6756400" y="2747963"/>
            <a:ext cx="708025" cy="0"/>
          </a:xfrm>
          <a:prstGeom prst="line">
            <a:avLst/>
          </a:prstGeom>
          <a:noFill/>
          <a:ln w="38100" cap="rnd">
            <a:solidFill>
              <a:srgbClr val="FF99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" name="Freeform 146"/>
          <p:cNvSpPr>
            <a:spLocks/>
          </p:cNvSpPr>
          <p:nvPr/>
        </p:nvSpPr>
        <p:spPr bwMode="auto">
          <a:xfrm>
            <a:off x="7364413" y="2647950"/>
            <a:ext cx="100012" cy="201613"/>
          </a:xfrm>
          <a:custGeom>
            <a:avLst/>
            <a:gdLst>
              <a:gd name="T0" fmla="*/ 0 w 63"/>
              <a:gd name="T1" fmla="*/ 127 h 127"/>
              <a:gd name="T2" fmla="*/ 63 w 63"/>
              <a:gd name="T3" fmla="*/ 63 h 127"/>
              <a:gd name="T4" fmla="*/ 0 w 63"/>
              <a:gd name="T5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" h="127">
                <a:moveTo>
                  <a:pt x="0" y="127"/>
                </a:moveTo>
                <a:lnTo>
                  <a:pt x="63" y="63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FF99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" name="Rectangle 147"/>
          <p:cNvSpPr>
            <a:spLocks noChangeArrowheads="1"/>
          </p:cNvSpPr>
          <p:nvPr/>
        </p:nvSpPr>
        <p:spPr bwMode="auto">
          <a:xfrm>
            <a:off x="9590088" y="4344988"/>
            <a:ext cx="1416050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5" name="Group 204"/>
          <p:cNvGrpSpPr/>
          <p:nvPr/>
        </p:nvGrpSpPr>
        <p:grpSpPr>
          <a:xfrm>
            <a:off x="9590088" y="4344988"/>
            <a:ext cx="1416050" cy="533400"/>
            <a:chOff x="9590088" y="4344988"/>
            <a:chExt cx="1416050" cy="533400"/>
          </a:xfrm>
        </p:grpSpPr>
        <p:sp>
          <p:nvSpPr>
            <p:cNvPr id="154" name="Rectangle 148"/>
            <p:cNvSpPr>
              <a:spLocks noChangeArrowheads="1"/>
            </p:cNvSpPr>
            <p:nvPr/>
          </p:nvSpPr>
          <p:spPr bwMode="auto">
            <a:xfrm>
              <a:off x="9590088" y="4344988"/>
              <a:ext cx="1416050" cy="533400"/>
            </a:xfrm>
            <a:prstGeom prst="rect">
              <a:avLst/>
            </a:prstGeom>
            <a:noFill/>
            <a:ln w="1905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5" name="Rectangle 149"/>
            <p:cNvSpPr>
              <a:spLocks noChangeArrowheads="1"/>
            </p:cNvSpPr>
            <p:nvPr/>
          </p:nvSpPr>
          <p:spPr bwMode="auto">
            <a:xfrm>
              <a:off x="10050463" y="4454525"/>
              <a:ext cx="688975" cy="40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CPCS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0198100" y="4878388"/>
            <a:ext cx="200025" cy="531813"/>
            <a:chOff x="10198100" y="4878388"/>
            <a:chExt cx="200025" cy="531813"/>
          </a:xfrm>
        </p:grpSpPr>
        <p:sp>
          <p:nvSpPr>
            <p:cNvPr id="156" name="Line 150"/>
            <p:cNvSpPr>
              <a:spLocks noChangeShapeType="1"/>
            </p:cNvSpPr>
            <p:nvPr/>
          </p:nvSpPr>
          <p:spPr bwMode="auto">
            <a:xfrm>
              <a:off x="10298113" y="4878388"/>
              <a:ext cx="0" cy="531813"/>
            </a:xfrm>
            <a:prstGeom prst="line">
              <a:avLst/>
            </a:prstGeom>
            <a:noFill/>
            <a:ln w="381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7" name="Freeform 151"/>
            <p:cNvSpPr>
              <a:spLocks/>
            </p:cNvSpPr>
            <p:nvPr/>
          </p:nvSpPr>
          <p:spPr bwMode="auto">
            <a:xfrm>
              <a:off x="10198100" y="5308600"/>
              <a:ext cx="200025" cy="101600"/>
            </a:xfrm>
            <a:custGeom>
              <a:avLst/>
              <a:gdLst>
                <a:gd name="T0" fmla="*/ 0 w 126"/>
                <a:gd name="T1" fmla="*/ 0 h 64"/>
                <a:gd name="T2" fmla="*/ 63 w 126"/>
                <a:gd name="T3" fmla="*/ 64 h 64"/>
                <a:gd name="T4" fmla="*/ 126 w 126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64">
                  <a:moveTo>
                    <a:pt x="0" y="0"/>
                  </a:moveTo>
                  <a:lnTo>
                    <a:pt x="63" y="64"/>
                  </a:lnTo>
                  <a:lnTo>
                    <a:pt x="126" y="0"/>
                  </a:lnTo>
                </a:path>
              </a:pathLst>
            </a:custGeom>
            <a:noFill/>
            <a:ln w="381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1343025" y="1860550"/>
            <a:ext cx="201612" cy="711200"/>
            <a:chOff x="1343025" y="1860550"/>
            <a:chExt cx="201612" cy="711200"/>
          </a:xfrm>
        </p:grpSpPr>
        <p:sp>
          <p:nvSpPr>
            <p:cNvPr id="158" name="Line 152"/>
            <p:cNvSpPr>
              <a:spLocks noChangeShapeType="1"/>
            </p:cNvSpPr>
            <p:nvPr/>
          </p:nvSpPr>
          <p:spPr bwMode="auto">
            <a:xfrm>
              <a:off x="1443038" y="1860550"/>
              <a:ext cx="0" cy="711200"/>
            </a:xfrm>
            <a:prstGeom prst="line">
              <a:avLst/>
            </a:prstGeom>
            <a:noFill/>
            <a:ln w="381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9" name="Freeform 153"/>
            <p:cNvSpPr>
              <a:spLocks/>
            </p:cNvSpPr>
            <p:nvPr/>
          </p:nvSpPr>
          <p:spPr bwMode="auto">
            <a:xfrm>
              <a:off x="1343025" y="2470150"/>
              <a:ext cx="201612" cy="101600"/>
            </a:xfrm>
            <a:custGeom>
              <a:avLst/>
              <a:gdLst>
                <a:gd name="T0" fmla="*/ 0 w 127"/>
                <a:gd name="T1" fmla="*/ 0 h 64"/>
                <a:gd name="T2" fmla="*/ 63 w 127"/>
                <a:gd name="T3" fmla="*/ 64 h 64"/>
                <a:gd name="T4" fmla="*/ 127 w 127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64">
                  <a:moveTo>
                    <a:pt x="0" y="0"/>
                  </a:moveTo>
                  <a:lnTo>
                    <a:pt x="63" y="64"/>
                  </a:lnTo>
                  <a:lnTo>
                    <a:pt x="127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60" name="Oval 154"/>
          <p:cNvSpPr>
            <a:spLocks noChangeArrowheads="1"/>
          </p:cNvSpPr>
          <p:nvPr/>
        </p:nvSpPr>
        <p:spPr bwMode="auto">
          <a:xfrm>
            <a:off x="3597275" y="5410200"/>
            <a:ext cx="650875" cy="652463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88" name="Group 187"/>
          <p:cNvGrpSpPr/>
          <p:nvPr/>
        </p:nvGrpSpPr>
        <p:grpSpPr>
          <a:xfrm>
            <a:off x="3597275" y="5410200"/>
            <a:ext cx="717550" cy="652463"/>
            <a:chOff x="3597275" y="5410200"/>
            <a:chExt cx="717550" cy="652463"/>
          </a:xfrm>
        </p:grpSpPr>
        <p:sp>
          <p:nvSpPr>
            <p:cNvPr id="161" name="Oval 155"/>
            <p:cNvSpPr>
              <a:spLocks noChangeArrowheads="1"/>
            </p:cNvSpPr>
            <p:nvPr/>
          </p:nvSpPr>
          <p:spPr bwMode="auto">
            <a:xfrm>
              <a:off x="3597275" y="5410200"/>
              <a:ext cx="650875" cy="652463"/>
            </a:xfrm>
            <a:prstGeom prst="ellipse">
              <a:avLst/>
            </a:prstGeom>
            <a:noFill/>
            <a:ln w="635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2" name="Rectangle 156"/>
            <p:cNvSpPr>
              <a:spLocks noChangeArrowheads="1"/>
            </p:cNvSpPr>
            <p:nvPr/>
          </p:nvSpPr>
          <p:spPr bwMode="auto">
            <a:xfrm>
              <a:off x="3654425" y="5564188"/>
              <a:ext cx="6604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Ambient 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3" name="Rectangle 157"/>
            <p:cNvSpPr>
              <a:spLocks noChangeArrowheads="1"/>
            </p:cNvSpPr>
            <p:nvPr/>
          </p:nvSpPr>
          <p:spPr bwMode="auto">
            <a:xfrm>
              <a:off x="3838575" y="5743575"/>
              <a:ext cx="239712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Air</a:t>
              </a:r>
              <a:endPara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64" name="Oval 158"/>
          <p:cNvSpPr>
            <a:spLocks noChangeArrowheads="1"/>
          </p:cNvSpPr>
          <p:nvPr/>
        </p:nvSpPr>
        <p:spPr bwMode="auto">
          <a:xfrm>
            <a:off x="5721350" y="5410200"/>
            <a:ext cx="652462" cy="652463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89" name="Group 188"/>
          <p:cNvGrpSpPr/>
          <p:nvPr/>
        </p:nvGrpSpPr>
        <p:grpSpPr>
          <a:xfrm>
            <a:off x="5721350" y="5410200"/>
            <a:ext cx="717550" cy="652463"/>
            <a:chOff x="5721350" y="5410200"/>
            <a:chExt cx="717550" cy="652463"/>
          </a:xfrm>
        </p:grpSpPr>
        <p:sp>
          <p:nvSpPr>
            <p:cNvPr id="165" name="Oval 159"/>
            <p:cNvSpPr>
              <a:spLocks noChangeArrowheads="1"/>
            </p:cNvSpPr>
            <p:nvPr/>
          </p:nvSpPr>
          <p:spPr bwMode="auto">
            <a:xfrm>
              <a:off x="5721350" y="5410200"/>
              <a:ext cx="652462" cy="652463"/>
            </a:xfrm>
            <a:prstGeom prst="ellipse">
              <a:avLst/>
            </a:prstGeom>
            <a:noFill/>
            <a:ln w="635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6" name="Rectangle 160"/>
            <p:cNvSpPr>
              <a:spLocks noChangeArrowheads="1"/>
            </p:cNvSpPr>
            <p:nvPr/>
          </p:nvSpPr>
          <p:spPr bwMode="auto">
            <a:xfrm>
              <a:off x="5780088" y="5564188"/>
              <a:ext cx="658812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Ambient 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7" name="Rectangle 161"/>
            <p:cNvSpPr>
              <a:spLocks noChangeArrowheads="1"/>
            </p:cNvSpPr>
            <p:nvPr/>
          </p:nvSpPr>
          <p:spPr bwMode="auto">
            <a:xfrm>
              <a:off x="5962650" y="5743575"/>
              <a:ext cx="2413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Air</a:t>
              </a:r>
              <a:endPara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68" name="Oval 162"/>
          <p:cNvSpPr>
            <a:spLocks noChangeArrowheads="1"/>
          </p:cNvSpPr>
          <p:nvPr/>
        </p:nvSpPr>
        <p:spPr bwMode="auto">
          <a:xfrm>
            <a:off x="9972675" y="5410200"/>
            <a:ext cx="650875" cy="652463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8" name="Group 207"/>
          <p:cNvGrpSpPr/>
          <p:nvPr/>
        </p:nvGrpSpPr>
        <p:grpSpPr>
          <a:xfrm>
            <a:off x="9972675" y="5410200"/>
            <a:ext cx="717550" cy="652463"/>
            <a:chOff x="9972675" y="5410200"/>
            <a:chExt cx="717550" cy="652463"/>
          </a:xfrm>
        </p:grpSpPr>
        <p:sp>
          <p:nvSpPr>
            <p:cNvPr id="169" name="Oval 163"/>
            <p:cNvSpPr>
              <a:spLocks noChangeArrowheads="1"/>
            </p:cNvSpPr>
            <p:nvPr/>
          </p:nvSpPr>
          <p:spPr bwMode="auto">
            <a:xfrm>
              <a:off x="9972675" y="5410200"/>
              <a:ext cx="650875" cy="652463"/>
            </a:xfrm>
            <a:prstGeom prst="ellipse">
              <a:avLst/>
            </a:prstGeom>
            <a:noFill/>
            <a:ln w="635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0" name="Rectangle 164"/>
            <p:cNvSpPr>
              <a:spLocks noChangeArrowheads="1"/>
            </p:cNvSpPr>
            <p:nvPr/>
          </p:nvSpPr>
          <p:spPr bwMode="auto">
            <a:xfrm>
              <a:off x="10029825" y="5564188"/>
              <a:ext cx="6604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Ambient 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1" name="Rectangle 165"/>
            <p:cNvSpPr>
              <a:spLocks noChangeArrowheads="1"/>
            </p:cNvSpPr>
            <p:nvPr/>
          </p:nvSpPr>
          <p:spPr bwMode="auto">
            <a:xfrm>
              <a:off x="10213975" y="5743575"/>
              <a:ext cx="239712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Air</a:t>
              </a:r>
              <a:endPara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72" name="Oval 166"/>
          <p:cNvSpPr>
            <a:spLocks noChangeArrowheads="1"/>
          </p:cNvSpPr>
          <p:nvPr/>
        </p:nvSpPr>
        <p:spPr bwMode="auto">
          <a:xfrm>
            <a:off x="5721350" y="1208088"/>
            <a:ext cx="652462" cy="652463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85" name="Group 184"/>
          <p:cNvGrpSpPr/>
          <p:nvPr/>
        </p:nvGrpSpPr>
        <p:grpSpPr>
          <a:xfrm>
            <a:off x="5721350" y="1208088"/>
            <a:ext cx="717550" cy="652463"/>
            <a:chOff x="5721350" y="1208088"/>
            <a:chExt cx="717550" cy="652463"/>
          </a:xfrm>
        </p:grpSpPr>
        <p:sp>
          <p:nvSpPr>
            <p:cNvPr id="173" name="Oval 167"/>
            <p:cNvSpPr>
              <a:spLocks noChangeArrowheads="1"/>
            </p:cNvSpPr>
            <p:nvPr/>
          </p:nvSpPr>
          <p:spPr bwMode="auto">
            <a:xfrm>
              <a:off x="5721350" y="1208088"/>
              <a:ext cx="652462" cy="652463"/>
            </a:xfrm>
            <a:prstGeom prst="ellipse">
              <a:avLst/>
            </a:prstGeom>
            <a:noFill/>
            <a:ln w="635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4" name="Rectangle 168"/>
            <p:cNvSpPr>
              <a:spLocks noChangeArrowheads="1"/>
            </p:cNvSpPr>
            <p:nvPr/>
          </p:nvSpPr>
          <p:spPr bwMode="auto">
            <a:xfrm>
              <a:off x="5780088" y="1362075"/>
              <a:ext cx="658812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Ambient 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Rectangle 169"/>
            <p:cNvSpPr>
              <a:spLocks noChangeArrowheads="1"/>
            </p:cNvSpPr>
            <p:nvPr/>
          </p:nvSpPr>
          <p:spPr bwMode="auto">
            <a:xfrm>
              <a:off x="5962650" y="1539875"/>
              <a:ext cx="2413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Air</a:t>
              </a:r>
              <a:endPara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76" name="Oval 170"/>
          <p:cNvSpPr>
            <a:spLocks noChangeArrowheads="1"/>
          </p:cNvSpPr>
          <p:nvPr/>
        </p:nvSpPr>
        <p:spPr bwMode="auto">
          <a:xfrm>
            <a:off x="1117600" y="1208088"/>
            <a:ext cx="650875" cy="652463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84" name="Group 183"/>
          <p:cNvGrpSpPr/>
          <p:nvPr/>
        </p:nvGrpSpPr>
        <p:grpSpPr>
          <a:xfrm>
            <a:off x="1117600" y="1208088"/>
            <a:ext cx="717550" cy="652463"/>
            <a:chOff x="1117600" y="1208088"/>
            <a:chExt cx="717550" cy="652463"/>
          </a:xfrm>
        </p:grpSpPr>
        <p:sp>
          <p:nvSpPr>
            <p:cNvPr id="177" name="Oval 171"/>
            <p:cNvSpPr>
              <a:spLocks noChangeArrowheads="1"/>
            </p:cNvSpPr>
            <p:nvPr/>
          </p:nvSpPr>
          <p:spPr bwMode="auto">
            <a:xfrm>
              <a:off x="1117600" y="1208088"/>
              <a:ext cx="650875" cy="652463"/>
            </a:xfrm>
            <a:prstGeom prst="ellipse">
              <a:avLst/>
            </a:prstGeom>
            <a:noFill/>
            <a:ln w="635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8" name="Rectangle 172"/>
            <p:cNvSpPr>
              <a:spLocks noChangeArrowheads="1"/>
            </p:cNvSpPr>
            <p:nvPr/>
          </p:nvSpPr>
          <p:spPr bwMode="auto">
            <a:xfrm>
              <a:off x="1174750" y="1362075"/>
              <a:ext cx="6604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Ambient 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173"/>
            <p:cNvSpPr>
              <a:spLocks noChangeArrowheads="1"/>
            </p:cNvSpPr>
            <p:nvPr/>
          </p:nvSpPr>
          <p:spPr bwMode="auto">
            <a:xfrm>
              <a:off x="1358900" y="1539875"/>
              <a:ext cx="239712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Air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11" name="Picture 5" descr="D:\BY1_23sep2006\IMAGES_CAO\aircraft_a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427" y="3039010"/>
            <a:ext cx="1274045" cy="72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2931759"/>
            <a:ext cx="1166093" cy="89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13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894417"/>
              </p:ext>
            </p:extLst>
          </p:nvPr>
        </p:nvGraphicFramePr>
        <p:xfrm>
          <a:off x="3434787" y="2949638"/>
          <a:ext cx="975850" cy="844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" name="Image" r:id="rId7" imgW="4444444" imgH="3847619" progId="Photoshop.Image.7">
                  <p:embed/>
                </p:oleObj>
              </mc:Choice>
              <mc:Fallback>
                <p:oleObj name="Image" r:id="rId7" imgW="4444444" imgH="3847619" progId="Photoshop.Image.7">
                  <p:embed/>
                  <p:pic>
                    <p:nvPicPr>
                      <p:cNvPr id="9" name="Obje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4787" y="2949638"/>
                        <a:ext cx="975850" cy="8448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4" name="Picture 2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72" y="3054789"/>
            <a:ext cx="1216035" cy="832024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r="24100"/>
          <a:stretch/>
        </p:blipFill>
        <p:spPr>
          <a:xfrm>
            <a:off x="9786431" y="3121551"/>
            <a:ext cx="1094799" cy="698499"/>
          </a:xfrm>
          <a:prstGeom prst="rect">
            <a:avLst/>
          </a:prstGeom>
        </p:spPr>
      </p:pic>
      <p:sp>
        <p:nvSpPr>
          <p:cNvPr id="217" name="Speech bubble"/>
          <p:cNvSpPr/>
          <p:nvPr>
            <p:custDataLst>
              <p:tags r:id="rId2"/>
            </p:custDataLst>
          </p:nvPr>
        </p:nvSpPr>
        <p:spPr bwMode="auto">
          <a:xfrm>
            <a:off x="7964422" y="1179657"/>
            <a:ext cx="1690100" cy="755361"/>
          </a:xfrm>
          <a:prstGeom prst="accentBorderCallout1">
            <a:avLst>
              <a:gd name="adj1" fmla="val 74340"/>
              <a:gd name="adj2" fmla="val -5021"/>
              <a:gd name="adj3" fmla="val 185511"/>
              <a:gd name="adj4" fmla="val -76473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sz="1200" dirty="0" smtClean="0">
                <a:solidFill>
                  <a:schemeClr val="dk1"/>
                </a:solidFill>
                <a:latin typeface="+mj-lt"/>
              </a:rPr>
              <a:t>Conventional Aircraft Air Systems Architecture</a:t>
            </a:r>
            <a:endParaRPr lang="de-DE" sz="12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1458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Flow Schedule Use Case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7762936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Loads Assessment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723898" y="1617663"/>
            <a:ext cx="5120642" cy="4624388"/>
          </a:xfrm>
        </p:spPr>
        <p:txBody>
          <a:bodyPr/>
          <a:lstStyle/>
          <a:p>
            <a:r>
              <a:rPr lang="en-US" dirty="0" smtClean="0"/>
              <a:t>Heat Loads Budget in different Aircraft zones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Flow Schedule Use Case</a:t>
            </a:r>
            <a:endParaRPr lang="en-US" dirty="0"/>
          </a:p>
        </p:txBody>
      </p:sp>
      <p:pic>
        <p:nvPicPr>
          <p:cNvPr id="8499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" y="2081186"/>
            <a:ext cx="5124964" cy="321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104" y="4400084"/>
            <a:ext cx="2287755" cy="193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26309" y="1608150"/>
            <a:ext cx="6343771" cy="451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3466" tIns="41733" rIns="83466" bIns="41733" numCol="1" anchor="t" anchorCtr="0" compatLnSpc="1">
            <a:prstTxWarp prst="textNoShape">
              <a:avLst/>
            </a:prstTxWarp>
            <a:spAutoFit/>
          </a:bodyPr>
          <a:lstStyle>
            <a:lvl1pPr marL="265113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2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39750" indent="-2730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2pPr>
            <a:lvl3pPr marL="869950" indent="-32861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1173163" indent="-28892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4pPr>
            <a:lvl5pPr marL="1466850" indent="-2921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5pPr>
            <a:lvl6pPr marL="19240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6pPr>
            <a:lvl7pPr marL="23812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7pPr>
            <a:lvl8pPr marL="28384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8pPr>
            <a:lvl9pPr marL="32956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561600" lvl="1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dirty="0" smtClean="0"/>
              <a:t>Metabolic Loads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Occupants Number (crew member + passengers)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1 PAX </a:t>
            </a:r>
            <a:r>
              <a:rPr lang="en-US" sz="1200" dirty="0" smtClean="0">
                <a:sym typeface="Symbol" pitchFamily="18" charset="2"/>
              </a:rPr>
              <a:t></a:t>
            </a:r>
            <a:r>
              <a:rPr lang="en-US" sz="1200" dirty="0" smtClean="0"/>
              <a:t> 70W + 1g/min of water produced at 24°C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1 Working crew member </a:t>
            </a:r>
            <a:r>
              <a:rPr lang="en-US" sz="1200" dirty="0" smtClean="0">
                <a:sym typeface="Symbol" pitchFamily="18" charset="2"/>
              </a:rPr>
              <a:t></a:t>
            </a:r>
            <a:r>
              <a:rPr lang="en-US" sz="1200" dirty="0" smtClean="0"/>
              <a:t> 140W + 2.5g/min of water produced at 24°C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Taking into account produced water as a load only in case of recirculation</a:t>
            </a:r>
          </a:p>
          <a:p>
            <a:pPr marL="561600" lvl="1" indent="-288000" eaLnBrk="1" hangingPunct="1">
              <a:lnSpc>
                <a:spcPct val="90000"/>
              </a:lnSpc>
              <a:spcBef>
                <a:spcPts val="1800"/>
              </a:spcBef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dirty="0" smtClean="0"/>
              <a:t>Electrical Heat Loads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Lights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Services Areas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Avionic bays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In Flight Entertainment (videos,…)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For quick pre-design, consider :  </a:t>
            </a:r>
            <a:r>
              <a:rPr lang="en-US" sz="1200" dirty="0" err="1" smtClean="0"/>
              <a:t>Pelec</a:t>
            </a:r>
            <a:r>
              <a:rPr lang="en-US" sz="1200" dirty="0" smtClean="0"/>
              <a:t> = 800 W + 60W / </a:t>
            </a:r>
            <a:r>
              <a:rPr lang="en-US" sz="1200" dirty="0" err="1" smtClean="0"/>
              <a:t>pax</a:t>
            </a:r>
            <a:r>
              <a:rPr lang="en-US" sz="1200" dirty="0" smtClean="0"/>
              <a:t> </a:t>
            </a:r>
          </a:p>
          <a:p>
            <a:pPr marL="1112400" lvl="3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endParaRPr lang="en-US" sz="1000" dirty="0" smtClean="0"/>
          </a:p>
          <a:p>
            <a:pPr marL="561600" lvl="1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400" dirty="0" smtClean="0"/>
              <a:t>Solar Loads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Efficient Windows Area = 0.5 x Total Windows Area (sun light only on one side of the aircraft !)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Windows Transmissivity : ~0.7 </a:t>
            </a:r>
          </a:p>
          <a:p>
            <a:pPr marL="831600" lvl="2" indent="-288000" eaLnBrk="1" hangingPunct="1">
              <a:lnSpc>
                <a:spcPct val="90000"/>
              </a:lnSpc>
              <a:buClr>
                <a:srgbClr val="000000"/>
              </a:buClr>
              <a:buBlip>
                <a:blip r:embed="rId6"/>
              </a:buBlip>
              <a:defRPr/>
            </a:pPr>
            <a:r>
              <a:rPr lang="en-US" sz="1200" dirty="0" smtClean="0"/>
              <a:t>Solar Heat Flux :1135 W/m2 on ground for clear weather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81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042438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e 11"/>
          <p:cNvGrpSpPr>
            <a:grpSpLocks/>
          </p:cNvGrpSpPr>
          <p:nvPr/>
        </p:nvGrpSpPr>
        <p:grpSpPr bwMode="auto">
          <a:xfrm>
            <a:off x="4027821" y="2852246"/>
            <a:ext cx="6662329" cy="2116629"/>
            <a:chOff x="684213" y="2669481"/>
            <a:chExt cx="7954962" cy="2527208"/>
          </a:xfrm>
        </p:grpSpPr>
        <p:pic>
          <p:nvPicPr>
            <p:cNvPr id="87051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13" y="2669481"/>
              <a:ext cx="7954962" cy="2527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7052" name="Connecteur droit avec flèche 2"/>
            <p:cNvCxnSpPr>
              <a:cxnSpLocks noChangeShapeType="1"/>
            </p:cNvCxnSpPr>
            <p:nvPr/>
          </p:nvCxnSpPr>
          <p:spPr bwMode="auto">
            <a:xfrm>
              <a:off x="1458754" y="3752850"/>
              <a:ext cx="5875496" cy="19050"/>
            </a:xfrm>
            <a:prstGeom prst="straightConnector1">
              <a:avLst/>
            </a:prstGeom>
            <a:noFill/>
            <a:ln w="15875" algn="ctr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7053" name="ZoneTexte 6"/>
            <p:cNvSpPr txBox="1">
              <a:spLocks noChangeArrowheads="1"/>
            </p:cNvSpPr>
            <p:nvPr/>
          </p:nvSpPr>
          <p:spPr bwMode="auto">
            <a:xfrm>
              <a:off x="3928043" y="3324225"/>
              <a:ext cx="471610" cy="514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b="0" dirty="0" smtClean="0"/>
                <a:t>L</a:t>
              </a:r>
              <a:endParaRPr lang="en-US" b="0" dirty="0"/>
            </a:p>
          </p:txBody>
        </p:sp>
        <p:cxnSp>
          <p:nvCxnSpPr>
            <p:cNvPr id="87054" name="Connecteur droit avec flèche 10"/>
            <p:cNvCxnSpPr>
              <a:cxnSpLocks noChangeShapeType="1"/>
            </p:cNvCxnSpPr>
            <p:nvPr/>
          </p:nvCxnSpPr>
          <p:spPr bwMode="auto">
            <a:xfrm>
              <a:off x="2276475" y="3857624"/>
              <a:ext cx="0" cy="847725"/>
            </a:xfrm>
            <a:prstGeom prst="straightConnector1">
              <a:avLst/>
            </a:prstGeom>
            <a:noFill/>
            <a:ln w="15875" algn="ctr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7055" name="ZoneTexte 12"/>
            <p:cNvSpPr txBox="1">
              <a:spLocks noChangeArrowheads="1"/>
            </p:cNvSpPr>
            <p:nvPr/>
          </p:nvSpPr>
          <p:spPr bwMode="auto">
            <a:xfrm>
              <a:off x="2314574" y="4038596"/>
              <a:ext cx="304801" cy="514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  <a:defRPr sz="2200" b="1">
                  <a:solidFill>
                    <a:srgbClr val="000000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b="0" dirty="0" smtClean="0"/>
                <a:t>D</a:t>
              </a:r>
              <a:endParaRPr lang="en-US" b="0" dirty="0"/>
            </a:p>
          </p:txBody>
        </p:sp>
      </p:grpSp>
      <p:sp>
        <p:nvSpPr>
          <p:cNvPr id="870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Loads Assessment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External Loads : Conduction and Convection</a:t>
            </a:r>
          </a:p>
          <a:p>
            <a:pPr lvl="2"/>
            <a:r>
              <a:rPr lang="en-US" dirty="0" smtClean="0"/>
              <a:t>Heat Exchange coefficient between Aircraft skin and Cabin Air (internal convection + conduction)</a:t>
            </a:r>
          </a:p>
          <a:p>
            <a:pPr lvl="2"/>
            <a:r>
              <a:rPr lang="en-US" dirty="0" smtClean="0"/>
              <a:t>Total area estimated based on the fuselage diameter (</a:t>
            </a:r>
            <a:r>
              <a:rPr lang="en-US" b="1" dirty="0" smtClean="0"/>
              <a:t>D</a:t>
            </a:r>
            <a:r>
              <a:rPr lang="en-US" dirty="0" smtClean="0"/>
              <a:t>) and Pressurized Area </a:t>
            </a:r>
            <a:r>
              <a:rPr lang="en-US" dirty="0" err="1" smtClean="0"/>
              <a:t>Lenght</a:t>
            </a:r>
            <a:r>
              <a:rPr lang="en-US" dirty="0" smtClean="0"/>
              <a:t> (</a:t>
            </a:r>
            <a:r>
              <a:rPr lang="en-US" b="1" dirty="0" smtClean="0"/>
              <a:t>L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Skin temperature</a:t>
            </a:r>
          </a:p>
          <a:p>
            <a:pPr lvl="3"/>
            <a:r>
              <a:rPr lang="en-US" dirty="0" smtClean="0"/>
              <a:t>Ground Hot Day	</a:t>
            </a:r>
            <a:r>
              <a:rPr lang="en-US" dirty="0" err="1" smtClean="0"/>
              <a:t>Tp</a:t>
            </a:r>
            <a:r>
              <a:rPr lang="en-US" dirty="0" smtClean="0"/>
              <a:t> (°C) = 1.2368 x OAT (°C)</a:t>
            </a:r>
          </a:p>
          <a:p>
            <a:pPr lvl="3"/>
            <a:r>
              <a:rPr lang="en-US" dirty="0" smtClean="0"/>
              <a:t>Ground Cold Day	</a:t>
            </a:r>
            <a:r>
              <a:rPr lang="en-US" dirty="0" err="1" smtClean="0"/>
              <a:t>Tp</a:t>
            </a:r>
            <a:r>
              <a:rPr lang="en-US" dirty="0" smtClean="0"/>
              <a:t> = OAT </a:t>
            </a:r>
          </a:p>
          <a:p>
            <a:pPr lvl="3"/>
            <a:r>
              <a:rPr lang="en-US" dirty="0"/>
              <a:t>F</a:t>
            </a:r>
            <a:r>
              <a:rPr lang="en-US" dirty="0" smtClean="0"/>
              <a:t>light   		</a:t>
            </a:r>
            <a:r>
              <a:rPr lang="en-US" dirty="0" err="1" smtClean="0"/>
              <a:t>Tp</a:t>
            </a:r>
            <a:r>
              <a:rPr lang="en-US" dirty="0" smtClean="0"/>
              <a:t>(K) = OAT (K) x (1+0.18M²)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87046" name="Rectangle 3"/>
          <p:cNvSpPr>
            <a:spLocks noGrp="1" noChangeArrowheads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Flow Schedule Use Case</a:t>
            </a:r>
          </a:p>
        </p:txBody>
      </p:sp>
      <p:sp>
        <p:nvSpPr>
          <p:cNvPr id="87048" name="Flèche droite 8"/>
          <p:cNvSpPr>
            <a:spLocks noChangeArrowheads="1"/>
          </p:cNvSpPr>
          <p:nvPr/>
        </p:nvSpPr>
        <p:spPr bwMode="auto">
          <a:xfrm>
            <a:off x="6408292" y="2825690"/>
            <a:ext cx="241609" cy="737996"/>
          </a:xfrm>
          <a:prstGeom prst="rightArrow">
            <a:avLst>
              <a:gd name="adj1" fmla="val 50000"/>
              <a:gd name="adj2" fmla="val 49958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265113" indent="-265113"/>
            <a:endParaRPr lang="en-US" dirty="0"/>
          </a:p>
        </p:txBody>
      </p:sp>
      <p:sp>
        <p:nvSpPr>
          <p:cNvPr id="87049" name="ZoneTexte 9"/>
          <p:cNvSpPr txBox="1">
            <a:spLocks noChangeArrowheads="1"/>
          </p:cNvSpPr>
          <p:nvPr/>
        </p:nvSpPr>
        <p:spPr bwMode="auto">
          <a:xfrm>
            <a:off x="7443653" y="2933543"/>
            <a:ext cx="2543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2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2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2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2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2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2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2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2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sz="1400" dirty="0" smtClean="0"/>
              <a:t>UA = global Aircraft conductivity (W/K)</a:t>
            </a:r>
            <a:endParaRPr lang="en-US" sz="1400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410994"/>
              </p:ext>
            </p:extLst>
          </p:nvPr>
        </p:nvGraphicFramePr>
        <p:xfrm>
          <a:off x="6835141" y="193201"/>
          <a:ext cx="323088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477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Type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U [W/m2/K]</a:t>
                      </a:r>
                      <a:endParaRPr lang="en-US" sz="12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Helicopter / Military</a:t>
                      </a:r>
                      <a:r>
                        <a:rPr lang="en-US" sz="1200" baseline="0" noProof="0" dirty="0" smtClean="0"/>
                        <a:t> Aircraft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5</a:t>
                      </a:r>
                      <a:endParaRPr lang="en-US" sz="12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General Aviation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2.4</a:t>
                      </a:r>
                      <a:endParaRPr lang="en-US" sz="12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Business Jet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1.5</a:t>
                      </a:r>
                      <a:endParaRPr lang="en-US" sz="12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Regional</a:t>
                      </a:r>
                      <a:r>
                        <a:rPr lang="en-US" sz="1200" baseline="0" noProof="0" dirty="0" smtClean="0"/>
                        <a:t> Jet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1</a:t>
                      </a:r>
                      <a:endParaRPr lang="en-US" sz="12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Single Aisle &amp; Long Range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0.7</a:t>
                      </a:r>
                      <a:endParaRPr lang="en-US" sz="12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04" y="2919414"/>
            <a:ext cx="1647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82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03095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Cabin Zone Model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5"/>
          </p:nvPr>
        </p:nvSpPr>
        <p:spPr>
          <a:xfrm>
            <a:off x="807718" y="1572160"/>
            <a:ext cx="5516882" cy="4624388"/>
          </a:xfrm>
        </p:spPr>
        <p:txBody>
          <a:bodyPr/>
          <a:lstStyle/>
          <a:p>
            <a:pPr lvl="2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en-US" dirty="0" smtClean="0"/>
              <a:t>Heat Loads included</a:t>
            </a:r>
          </a:p>
          <a:p>
            <a:pPr marL="541337" lvl="2" indent="0">
              <a:lnSpc>
                <a:spcPct val="90000"/>
              </a:lnSpc>
              <a:spcBef>
                <a:spcPts val="600"/>
              </a:spcBef>
              <a:buNone/>
              <a:defRPr/>
            </a:pPr>
            <a:endParaRPr lang="en-US" dirty="0" smtClean="0"/>
          </a:p>
          <a:p>
            <a:pPr lvl="8">
              <a:spcBef>
                <a:spcPts val="600"/>
              </a:spcBef>
              <a:buFont typeface="Courier New" pitchFamily="49" charset="0"/>
              <a:buChar char="o"/>
              <a:defRPr/>
            </a:pPr>
            <a:r>
              <a:rPr lang="en-US" dirty="0" smtClean="0"/>
              <a:t>Electrical Power</a:t>
            </a:r>
          </a:p>
          <a:p>
            <a:pPr lvl="3">
              <a:lnSpc>
                <a:spcPct val="90000"/>
              </a:lnSpc>
              <a:spcBef>
                <a:spcPts val="600"/>
              </a:spcBef>
              <a:buFont typeface="Courier New" pitchFamily="49" charset="0"/>
              <a:buChar char="o"/>
              <a:defRPr/>
            </a:pPr>
            <a:endParaRPr lang="en-US" dirty="0" smtClean="0"/>
          </a:p>
          <a:p>
            <a:pPr lvl="8">
              <a:spcBef>
                <a:spcPts val="600"/>
              </a:spcBef>
              <a:buFont typeface="Courier New" pitchFamily="49" charset="0"/>
              <a:buChar char="o"/>
              <a:defRPr/>
            </a:pPr>
            <a:r>
              <a:rPr lang="en-US" dirty="0" smtClean="0"/>
              <a:t>IFE Power</a:t>
            </a:r>
          </a:p>
          <a:p>
            <a:pPr marL="884238" lvl="3" indent="0">
              <a:lnSpc>
                <a:spcPct val="90000"/>
              </a:lnSpc>
              <a:spcBef>
                <a:spcPts val="600"/>
              </a:spcBef>
              <a:buNone/>
              <a:defRPr/>
            </a:pPr>
            <a:endParaRPr lang="en-US" dirty="0" smtClean="0"/>
          </a:p>
          <a:p>
            <a:pPr lvl="8">
              <a:spcBef>
                <a:spcPts val="600"/>
              </a:spcBef>
              <a:buFont typeface="Courier New" pitchFamily="49" charset="0"/>
              <a:buChar char="o"/>
              <a:defRPr/>
            </a:pPr>
            <a:r>
              <a:rPr lang="en-US" dirty="0" smtClean="0"/>
              <a:t>Solar Heat Flux</a:t>
            </a:r>
          </a:p>
          <a:p>
            <a:pPr lvl="3">
              <a:lnSpc>
                <a:spcPct val="90000"/>
              </a:lnSpc>
              <a:spcBef>
                <a:spcPts val="600"/>
              </a:spcBef>
              <a:buFont typeface="Courier New" pitchFamily="49" charset="0"/>
              <a:buChar char="o"/>
              <a:defRPr/>
            </a:pPr>
            <a:endParaRPr lang="en-US" dirty="0" smtClean="0"/>
          </a:p>
          <a:p>
            <a:pPr lvl="8">
              <a:spcBef>
                <a:spcPts val="600"/>
              </a:spcBef>
              <a:buFont typeface="Courier New" pitchFamily="49" charset="0"/>
              <a:buChar char="o"/>
              <a:defRPr/>
            </a:pPr>
            <a:r>
              <a:rPr lang="en-US" dirty="0" smtClean="0"/>
              <a:t>Metabolic Power</a:t>
            </a:r>
          </a:p>
          <a:p>
            <a:pPr lvl="3">
              <a:lnSpc>
                <a:spcPct val="90000"/>
              </a:lnSpc>
              <a:spcBef>
                <a:spcPts val="600"/>
              </a:spcBef>
              <a:buFont typeface="Courier New" pitchFamily="49" charset="0"/>
              <a:buChar char="o"/>
              <a:defRPr/>
            </a:pPr>
            <a:endParaRPr lang="en-US" dirty="0" smtClean="0"/>
          </a:p>
          <a:p>
            <a:pPr lvl="3">
              <a:lnSpc>
                <a:spcPct val="90000"/>
              </a:lnSpc>
              <a:spcBef>
                <a:spcPts val="600"/>
              </a:spcBef>
              <a:buFont typeface="Courier New" pitchFamily="49" charset="0"/>
              <a:buChar char="o"/>
              <a:defRPr/>
            </a:pPr>
            <a:endParaRPr lang="en-US" dirty="0" smtClean="0"/>
          </a:p>
          <a:p>
            <a:pPr lvl="8">
              <a:spcBef>
                <a:spcPts val="600"/>
              </a:spcBef>
              <a:buFont typeface="Courier New" pitchFamily="49" charset="0"/>
              <a:buChar char="o"/>
              <a:defRPr/>
            </a:pPr>
            <a:r>
              <a:rPr lang="en-US" dirty="0" smtClean="0"/>
              <a:t>External Convective Power</a:t>
            </a:r>
          </a:p>
          <a:p>
            <a:pPr marL="884238" lvl="3" indent="0">
              <a:lnSpc>
                <a:spcPct val="90000"/>
              </a:lnSpc>
              <a:spcBef>
                <a:spcPts val="600"/>
              </a:spcBef>
              <a:buNone/>
              <a:defRPr/>
            </a:pPr>
            <a:endParaRPr lang="en-US" dirty="0" smtClean="0"/>
          </a:p>
          <a:p>
            <a:pPr lvl="2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endParaRPr lang="en-US" dirty="0" smtClean="0"/>
          </a:p>
          <a:p>
            <a:pPr lvl="2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endParaRPr lang="en-US" dirty="0" smtClean="0"/>
          </a:p>
          <a:p>
            <a:pPr lvl="2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Use </a:t>
            </a:r>
            <a:r>
              <a:rPr lang="en-US" dirty="0" smtClean="0"/>
              <a:t>Case</a:t>
            </a:r>
            <a:endParaRPr lang="en-US" dirty="0"/>
          </a:p>
        </p:txBody>
      </p:sp>
      <p:pic>
        <p:nvPicPr>
          <p:cNvPr id="9" name="Picture 281" descr="AC_distri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661" y="207449"/>
            <a:ext cx="77560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2673484"/>
            <a:ext cx="9810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74" y="4882098"/>
            <a:ext cx="6667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ccolade ouvrante 1"/>
          <p:cNvSpPr/>
          <p:nvPr/>
        </p:nvSpPr>
        <p:spPr bwMode="auto">
          <a:xfrm>
            <a:off x="2711625" y="2241436"/>
            <a:ext cx="315069" cy="1656184"/>
          </a:xfrm>
          <a:prstGeom prst="lef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ccolade ouvrante 10"/>
          <p:cNvSpPr/>
          <p:nvPr/>
        </p:nvSpPr>
        <p:spPr bwMode="auto">
          <a:xfrm>
            <a:off x="2684587" y="4954107"/>
            <a:ext cx="315069" cy="568457"/>
          </a:xfrm>
          <a:prstGeom prst="lef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ccolade ouvrante 11"/>
          <p:cNvSpPr/>
          <p:nvPr/>
        </p:nvSpPr>
        <p:spPr bwMode="auto">
          <a:xfrm>
            <a:off x="2711625" y="4007729"/>
            <a:ext cx="315069" cy="568457"/>
          </a:xfrm>
          <a:prstGeom prst="lef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58" y="4166974"/>
            <a:ext cx="6762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/>
              <p:cNvSpPr txBox="1">
                <a:spLocks noChangeArrowheads="1"/>
              </p:cNvSpPr>
              <p:nvPr/>
            </p:nvSpPr>
            <p:spPr bwMode="auto">
              <a:xfrm>
                <a:off x="6095999" y="1572160"/>
                <a:ext cx="5814061" cy="41658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83466" tIns="41733" rIns="83466" bIns="41733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265113" indent="-265113" algn="l" rtl="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accent1"/>
                  </a:buClr>
                  <a:buFont typeface="Wingdings" pitchFamily="2" charset="2"/>
                  <a:buChar char="n"/>
                  <a:defRPr sz="2200" b="1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539750" indent="-27305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n"/>
                  <a:defRPr sz="1600">
                    <a:solidFill>
                      <a:srgbClr val="000000"/>
                    </a:solidFill>
                    <a:latin typeface="+mn-lt"/>
                    <a:cs typeface="+mn-cs"/>
                  </a:defRPr>
                </a:lvl2pPr>
                <a:lvl3pPr marL="869950" indent="-328613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n"/>
                  <a:defRPr sz="1600">
                    <a:solidFill>
                      <a:srgbClr val="000000"/>
                    </a:solidFill>
                    <a:latin typeface="+mn-lt"/>
                    <a:cs typeface="+mn-cs"/>
                  </a:defRPr>
                </a:lvl3pPr>
                <a:lvl4pPr marL="1173163" indent="-288925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n"/>
                  <a:defRPr sz="1600">
                    <a:solidFill>
                      <a:srgbClr val="000000"/>
                    </a:solidFill>
                    <a:latin typeface="+mn-lt"/>
                    <a:cs typeface="+mn-cs"/>
                  </a:defRPr>
                </a:lvl4pPr>
                <a:lvl5pPr marL="1466850" indent="-2921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n"/>
                  <a:defRPr sz="1600">
                    <a:solidFill>
                      <a:srgbClr val="000000"/>
                    </a:solidFill>
                    <a:latin typeface="+mn-lt"/>
                    <a:cs typeface="+mn-cs"/>
                  </a:defRPr>
                </a:lvl5pPr>
                <a:lvl6pPr marL="1924050" indent="-292100" algn="l" rtl="0" eaLnBrk="1" fontAlgn="base" hangingPunct="1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n"/>
                  <a:defRPr sz="1600">
                    <a:solidFill>
                      <a:srgbClr val="000000"/>
                    </a:solidFill>
                    <a:latin typeface="+mn-lt"/>
                    <a:cs typeface="+mn-cs"/>
                  </a:defRPr>
                </a:lvl6pPr>
                <a:lvl7pPr marL="2381250" indent="-292100" algn="l" rtl="0" eaLnBrk="1" fontAlgn="base" hangingPunct="1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n"/>
                  <a:defRPr sz="1600">
                    <a:solidFill>
                      <a:srgbClr val="000000"/>
                    </a:solidFill>
                    <a:latin typeface="+mn-lt"/>
                    <a:cs typeface="+mn-cs"/>
                  </a:defRPr>
                </a:lvl7pPr>
                <a:lvl8pPr marL="2838450" indent="-292100" algn="l" rtl="0" eaLnBrk="1" fontAlgn="base" hangingPunct="1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n"/>
                  <a:defRPr sz="1600">
                    <a:solidFill>
                      <a:srgbClr val="000000"/>
                    </a:solidFill>
                    <a:latin typeface="+mn-lt"/>
                    <a:cs typeface="+mn-cs"/>
                  </a:defRPr>
                </a:lvl8pPr>
                <a:lvl9pPr marL="3295650" indent="-292100" algn="l" rtl="0" eaLnBrk="1" fontAlgn="base" hangingPunct="1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n"/>
                  <a:defRPr sz="1600">
                    <a:solidFill>
                      <a:srgbClr val="000000"/>
                    </a:solidFill>
                    <a:latin typeface="+mn-lt"/>
                    <a:cs typeface="+mn-cs"/>
                  </a:defRPr>
                </a:lvl9pPr>
              </a:lstStyle>
              <a:p>
                <a:pPr lvl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 smtClean="0"/>
                  <a:t>Heat Loads Model</a:t>
                </a:r>
                <a:endParaRPr lang="en-US" dirty="0"/>
              </a:p>
              <a:p>
                <a:pPr lvl="2" eaLnBrk="1" hangingPunct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endParaRPr lang="en-US" dirty="0"/>
              </a:p>
              <a:p>
                <a:pPr lvl="2" eaLnBrk="1" hangingPunct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 smtClean="0"/>
                  <a:t>Metabolic Power</a:t>
                </a:r>
                <a:endParaRPr lang="en-US" dirty="0"/>
              </a:p>
              <a:p>
                <a:pPr lvl="2" eaLnBrk="1" hangingPunct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endParaRPr lang="en-US" i="1" dirty="0">
                  <a:latin typeface="Cambria Math"/>
                </a:endParaRPr>
              </a:p>
              <a:p>
                <a:pPr marL="541337" lvl="2" indent="0" eaLnBrk="1" hangingPunct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/>
                            </a:rPr>
                            <m:t>𝑸</m:t>
                          </m:r>
                        </m:e>
                      </m:acc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/>
                                </a:rPr>
                                <m:t>𝒑𝒂𝒙</m:t>
                              </m:r>
                            </m:sub>
                          </m:sSub>
                          <m:r>
                            <a:rPr lang="en-US" sz="1400" b="1" i="1">
                              <a:latin typeface="Cambria Math"/>
                            </a:rPr>
                            <m:t>+</m:t>
                          </m:r>
                          <m:r>
                            <a:rPr lang="en-US" sz="1400" b="1" i="1">
                              <a:latin typeface="Cambria Math"/>
                            </a:rPr>
                            <m:t>𝟐</m:t>
                          </m:r>
                          <m:r>
                            <a:rPr lang="en-US" sz="1400" b="1" i="1"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/>
                                  <a:ea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/>
                                  <a:ea typeface="Cambria Math"/>
                                </a:rPr>
                                <m:t>𝒄𝒓𝒆𝒘</m:t>
                              </m:r>
                            </m:sub>
                          </m:sSub>
                        </m:e>
                      </m:d>
                      <m:r>
                        <a:rPr lang="en-US" sz="1400" b="1" i="1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/>
                              <a:ea typeface="Cambria Math"/>
                            </a:rPr>
                            <m:t>𝟏𝟖𝟖</m:t>
                          </m:r>
                          <m:r>
                            <a:rPr lang="en-US" sz="1400" b="1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400" b="1" i="1">
                              <a:latin typeface="Cambria Math"/>
                              <a:ea typeface="Cambria Math"/>
                            </a:rPr>
                            <m:t>𝟒</m:t>
                          </m:r>
                          <m:r>
                            <a:rPr lang="en-US" sz="1400" b="1" i="1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a:rPr lang="en-US" sz="1400" b="1" i="1">
                              <a:latin typeface="Cambria Math"/>
                              <a:ea typeface="Cambria Math"/>
                            </a:rPr>
                            <m:t>𝟕</m:t>
                          </m:r>
                          <m:r>
                            <a:rPr lang="en-US" sz="1400" b="1" i="1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/>
                                      <a:ea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/>
                                      <a:ea typeface="Cambria Math"/>
                                    </a:rPr>
                                    <m:t>𝑪𝑨𝑩</m:t>
                                  </m:r>
                                </m:sub>
                              </m:sSub>
                              <m:r>
                                <a:rPr lang="en-US" sz="1400" b="1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400" b="1" i="1">
                                  <a:latin typeface="Cambria Math"/>
                                  <a:ea typeface="Cambria Math"/>
                                </a:rPr>
                                <m:t>𝟐𝟕𝟑</m:t>
                              </m:r>
                              <m:r>
                                <a:rPr lang="en-US" sz="1400" b="1" i="1"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  <m:r>
                                <a:rPr lang="en-US" sz="1400" b="1" i="1">
                                  <a:latin typeface="Cambria Math"/>
                                  <a:ea typeface="Cambria Math"/>
                                </a:rPr>
                                <m:t>𝟏𝟓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lvl="3" eaLnBrk="1" hangingPunct="1">
                  <a:lnSpc>
                    <a:spcPct val="90000"/>
                  </a:lnSpc>
                  <a:spcBef>
                    <a:spcPts val="600"/>
                  </a:spcBef>
                  <a:buFont typeface="Courier New" pitchFamily="49" charset="0"/>
                  <a:buChar char="o"/>
                  <a:defRPr/>
                </a:pPr>
                <a:endParaRPr lang="en-US" dirty="0"/>
              </a:p>
              <a:p>
                <a:pPr lvl="2" eaLnBrk="1" hangingPunct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 smtClean="0"/>
                  <a:t>External Convective Power</a:t>
                </a:r>
                <a:endParaRPr lang="en-US" dirty="0"/>
              </a:p>
              <a:p>
                <a:pPr marL="884238" lvl="3" indent="0" eaLnBrk="1" hangingPunct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:endParaRPr lang="en-US" dirty="0"/>
              </a:p>
              <a:p>
                <a:pPr marL="541337" lvl="2" indent="0" eaLnBrk="1" hangingPunct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𝑸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𝑼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𝑨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𝒆𝒙𝒕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𝒔𝒌𝒊𝒏</m:t>
                              </m:r>
                            </m:sub>
                          </m:sSub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𝑪𝑨𝑩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2" eaLnBrk="1" hangingPunct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endParaRPr lang="en-US" dirty="0"/>
              </a:p>
              <a:p>
                <a:pPr lvl="2" eaLnBrk="1" hangingPunct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r>
                  <a:rPr lang="en-US" dirty="0" smtClean="0"/>
                  <a:t>Skin Temperature</a:t>
                </a:r>
                <a:endParaRPr lang="en-US" dirty="0"/>
              </a:p>
              <a:p>
                <a:pPr lvl="2" eaLnBrk="1" hangingPunct="1">
                  <a:lnSpc>
                    <a:spcPct val="90000"/>
                  </a:lnSpc>
                  <a:spcBef>
                    <a:spcPts val="600"/>
                  </a:spcBef>
                  <a:buFont typeface="Wingdings" pitchFamily="2" charset="2"/>
                  <a:buChar char="Ø"/>
                  <a:defRPr/>
                </a:pPr>
                <a:endParaRPr lang="en-US" dirty="0"/>
              </a:p>
              <a:p>
                <a:pPr marL="541337" lvl="2" indent="0" eaLnBrk="1" hangingPunct="1">
                  <a:lnSpc>
                    <a:spcPct val="90000"/>
                  </a:lnSpc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1400" b="1" i="1">
                              <a:latin typeface="Cambria Math"/>
                            </a:rPr>
                            <m:t>𝒔𝒌𝒊𝒏</m:t>
                          </m:r>
                        </m:sub>
                      </m:sSub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1" i="1">
                                    <a:latin typeface="Cambria Math"/>
                                  </a:rPr>
                                  <m:t>𝑶</m:t>
                                </m:r>
                                <m:r>
                                  <a:rPr lang="en-US" sz="1400" b="1" i="1">
                                    <a:latin typeface="Cambria Math"/>
                                  </a:rPr>
                                  <m:t>𝑨𝑻</m:t>
                                </m:r>
                                <m:r>
                                  <a:rPr lang="en-US" sz="1400" b="1" i="1"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r>
                                  <a:rPr lang="en-US" sz="1400" b="1" i="1">
                                    <a:latin typeface="Cambria Math"/>
                                    <a:ea typeface="Cambria Math"/>
                                  </a:rPr>
                                  <m:t>𝟏</m:t>
                                </m:r>
                                <m:r>
                                  <a:rPr lang="en-US" sz="1400" b="1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sz="1400" b="1" i="1">
                                    <a:latin typeface="Cambria Math"/>
                                    <a:ea typeface="Cambria Math"/>
                                  </a:rPr>
                                  <m:t>𝟐𝟑𝟔𝟖</m:t>
                                </m:r>
                              </m:e>
                              <m:e>
                                <m:r>
                                  <a:rPr lang="en-US" sz="1400" b="1" i="1">
                                    <a:latin typeface="Cambria Math"/>
                                  </a:rPr>
                                  <m:t>𝒔𝒊</m:t>
                                </m:r>
                                <m:r>
                                  <a:rPr lang="en-US" sz="1400" b="1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1400" b="1" i="1">
                                    <a:latin typeface="Cambria Math"/>
                                  </a:rPr>
                                  <m:t>𝑴</m:t>
                                </m:r>
                                <m:r>
                                  <a:rPr lang="en-US" sz="1400" b="1" i="1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sz="1400" b="1" i="1">
                                    <a:latin typeface="Cambria Math"/>
                                  </a:rPr>
                                  <m:t>𝟏</m:t>
                                </m:r>
                                <m:sSup>
                                  <m:sSup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1400" b="1" i="1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400" b="1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1400" b="1" i="1">
                                    <a:latin typeface="Cambria Math"/>
                                  </a:rPr>
                                  <m:t>𝒆𝒕</m:t>
                                </m:r>
                                <m:r>
                                  <a:rPr lang="en-US" sz="1400" b="1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1400" b="1" i="1">
                                    <a:latin typeface="Cambria Math"/>
                                  </a:rPr>
                                  <m:t>𝑶𝑨𝑻</m:t>
                                </m:r>
                                <m:r>
                                  <a:rPr lang="en-US" sz="1400" b="1" i="1">
                                    <a:latin typeface="Cambria Math"/>
                                  </a:rPr>
                                  <m:t>&gt;</m:t>
                                </m:r>
                                <m:r>
                                  <a:rPr lang="en-US" sz="1400" b="1" i="1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>
                                    <a:latin typeface="Cambria Math"/>
                                  </a:rPr>
                                  <m:t>𝑶𝑨𝑻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𝒔𝒊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𝑴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𝟏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𝒆𝒕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𝑶𝑨𝑻</m:t>
                                </m:r>
                                <m:r>
                                  <a:rPr lang="en-US" sz="1400" b="1" i="1">
                                    <a:latin typeface="Cambria Math"/>
                                  </a:rPr>
                                  <m:t>≤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>
                                    <a:latin typeface="Cambria Math"/>
                                  </a:rPr>
                                  <m:t>𝑶𝑨𝑻</m:t>
                                </m:r>
                                <m:r>
                                  <a:rPr lang="en-US" sz="1400" b="1" i="1"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𝟏</m:t>
                                    </m:r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+</m:t>
                                    </m:r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𝟎</m:t>
                                    </m:r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.</m:t>
                                    </m:r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𝟏𝟖</m:t>
                                    </m:r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  <a:ea typeface="Cambria Math"/>
                                          </a:rPr>
                                          <m:t>𝑴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/>
                                            <a:ea typeface="Cambria Math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n-US" sz="1400" b="1" i="1">
                                    <a:latin typeface="Cambria Math"/>
                                  </a:rPr>
                                  <m:t>𝒔𝒊𝒏𝒐𝒏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5999" y="1572160"/>
                <a:ext cx="5814061" cy="4165848"/>
              </a:xfrm>
              <a:prstGeom prst="rect">
                <a:avLst/>
              </a:prstGeom>
              <a:blipFill>
                <a:blip r:embed="rId6"/>
                <a:stretch>
                  <a:fillRect t="-11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793" y="3052665"/>
            <a:ext cx="6667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606" y="1919781"/>
            <a:ext cx="6762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456" y="4081249"/>
            <a:ext cx="7334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83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6693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21" y="1567467"/>
            <a:ext cx="7223760" cy="416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Cabin Zone Model</a:t>
            </a:r>
            <a:endParaRPr lang="fr-FR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Open « </a:t>
            </a:r>
            <a:r>
              <a:rPr lang="en-US" dirty="0" err="1" smtClean="0"/>
              <a:t>CabinMission_PID</a:t>
            </a:r>
            <a:r>
              <a:rPr lang="en-US" dirty="0" smtClean="0"/>
              <a:t> » Model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Launch simulation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Use </a:t>
            </a:r>
            <a:r>
              <a:rPr lang="en-US" dirty="0" smtClean="0"/>
              <a:t>Case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08" y="2243728"/>
            <a:ext cx="11811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81" descr="AC_distri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661" y="207449"/>
            <a:ext cx="77560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84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75915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Cabin Zone Model</a:t>
            </a:r>
            <a:endParaRPr lang="fr-FR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solidFill>
                  <a:srgbClr val="FF0000"/>
                </a:solidFill>
              </a:rPr>
              <a:t>Practice – Cabin Zone Model</a:t>
            </a:r>
          </a:p>
          <a:p>
            <a:endParaRPr lang="en-US" dirty="0" smtClean="0"/>
          </a:p>
          <a:p>
            <a:r>
              <a:rPr lang="en-US" dirty="0" smtClean="0"/>
              <a:t>Plot heat loads evolution (total and particular)</a:t>
            </a:r>
          </a:p>
          <a:p>
            <a:endParaRPr lang="en-US" dirty="0" smtClean="0"/>
          </a:p>
          <a:p>
            <a:r>
              <a:rPr lang="en-US" dirty="0" smtClean="0"/>
              <a:t>Q1 – In which configuration you observe maximum heat loads ? Explain why.</a:t>
            </a:r>
          </a:p>
          <a:p>
            <a:endParaRPr lang="en-US" dirty="0" smtClean="0"/>
          </a:p>
          <a:p>
            <a:r>
              <a:rPr lang="en-US" dirty="0" smtClean="0"/>
              <a:t>Q2 – Which conditions enables ECS design for cooling case ? Express these conditions in </a:t>
            </a:r>
            <a:r>
              <a:rPr lang="en-US" dirty="0" err="1" smtClean="0"/>
              <a:t>terme</a:t>
            </a:r>
            <a:r>
              <a:rPr lang="en-US" dirty="0" smtClean="0"/>
              <a:t> of Aircraft configuration and mission.</a:t>
            </a:r>
          </a:p>
          <a:p>
            <a:endParaRPr lang="en-US" dirty="0" smtClean="0"/>
          </a:p>
          <a:p>
            <a:r>
              <a:rPr lang="en-US" dirty="0" smtClean="0"/>
              <a:t>Q3 – </a:t>
            </a:r>
            <a:r>
              <a:rPr lang="en-US" dirty="0"/>
              <a:t>Which conditions enables ECS design for </a:t>
            </a:r>
            <a:r>
              <a:rPr lang="en-US" dirty="0" smtClean="0"/>
              <a:t>heating </a:t>
            </a:r>
            <a:r>
              <a:rPr lang="en-US" dirty="0"/>
              <a:t>case ? Express these conditions in </a:t>
            </a:r>
            <a:r>
              <a:rPr lang="en-US" dirty="0" err="1"/>
              <a:t>terme</a:t>
            </a:r>
            <a:r>
              <a:rPr lang="en-US" dirty="0"/>
              <a:t> of Aircraft configuration and mission.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Use </a:t>
            </a:r>
            <a:r>
              <a:rPr lang="en-US" dirty="0" smtClean="0"/>
              <a:t>Case</a:t>
            </a:r>
            <a:endParaRPr lang="en-US" dirty="0"/>
          </a:p>
        </p:txBody>
      </p:sp>
      <p:pic>
        <p:nvPicPr>
          <p:cNvPr id="23" name="Picture 281" descr="AC_distri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661" y="207449"/>
            <a:ext cx="77560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85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4807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Cabin Zone Model</a:t>
            </a:r>
            <a:endParaRPr lang="fr-FR" dirty="0" smtClean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Use Case</a:t>
            </a:r>
            <a:endParaRPr lang="fr-FR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772816"/>
            <a:ext cx="7541096" cy="392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81" descr="AC_distri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661" y="207449"/>
            <a:ext cx="77560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86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05197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1268761"/>
            <a:ext cx="7115977" cy="479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Schedule Assessment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2" name="Rectangle à coins arrondis 1"/>
          <p:cNvSpPr/>
          <p:nvPr/>
        </p:nvSpPr>
        <p:spPr bwMode="auto">
          <a:xfrm>
            <a:off x="4295800" y="1253521"/>
            <a:ext cx="648072" cy="479139"/>
          </a:xfrm>
          <a:prstGeom prst="roundRect">
            <a:avLst/>
          </a:prstGeom>
          <a:gradFill>
            <a:gsLst>
              <a:gs pos="0">
                <a:schemeClr val="accent5">
                  <a:tint val="50000"/>
                  <a:satMod val="300000"/>
                  <a:alpha val="25000"/>
                </a:schemeClr>
              </a:gs>
              <a:gs pos="35000">
                <a:schemeClr val="accent5">
                  <a:tint val="37000"/>
                  <a:satMod val="300000"/>
                  <a:alpha val="25000"/>
                </a:schemeClr>
              </a:gs>
              <a:gs pos="100000">
                <a:schemeClr val="accent5">
                  <a:tint val="15000"/>
                  <a:satMod val="350000"/>
                  <a:alpha val="25000"/>
                </a:schemeClr>
              </a:gs>
            </a:gsLst>
          </a:gradFill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5113" indent="-265113" algn="l" rtl="0" fontAlgn="base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</a:pPr>
            <a:endParaRPr lang="en-US" sz="22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5015880" y="1253521"/>
            <a:ext cx="1224136" cy="479139"/>
          </a:xfrm>
          <a:prstGeom prst="roundRect">
            <a:avLst/>
          </a:prstGeom>
          <a:gradFill>
            <a:gsLst>
              <a:gs pos="0">
                <a:schemeClr val="accent5">
                  <a:tint val="50000"/>
                  <a:satMod val="300000"/>
                  <a:alpha val="25000"/>
                </a:schemeClr>
              </a:gs>
              <a:gs pos="35000">
                <a:schemeClr val="accent5">
                  <a:tint val="37000"/>
                  <a:satMod val="300000"/>
                  <a:alpha val="25000"/>
                </a:schemeClr>
              </a:gs>
              <a:gs pos="100000">
                <a:schemeClr val="accent5">
                  <a:tint val="15000"/>
                  <a:satMod val="350000"/>
                  <a:alpha val="25000"/>
                </a:schemeClr>
              </a:gs>
            </a:gsLst>
          </a:gradFill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5113" indent="-265113" algn="l" rtl="0" fontAlgn="base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</a:pPr>
            <a:endParaRPr lang="en-US" sz="22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6312024" y="1253521"/>
            <a:ext cx="1224136" cy="479139"/>
          </a:xfrm>
          <a:prstGeom prst="roundRect">
            <a:avLst/>
          </a:prstGeom>
          <a:gradFill>
            <a:gsLst>
              <a:gs pos="0">
                <a:schemeClr val="accent5">
                  <a:tint val="50000"/>
                  <a:satMod val="300000"/>
                  <a:alpha val="25000"/>
                </a:schemeClr>
              </a:gs>
              <a:gs pos="35000">
                <a:schemeClr val="accent5">
                  <a:tint val="37000"/>
                  <a:satMod val="300000"/>
                  <a:alpha val="25000"/>
                </a:schemeClr>
              </a:gs>
              <a:gs pos="100000">
                <a:schemeClr val="accent5">
                  <a:tint val="15000"/>
                  <a:satMod val="350000"/>
                  <a:alpha val="25000"/>
                </a:schemeClr>
              </a:gs>
            </a:gsLst>
          </a:gradFill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5113" indent="-265113" algn="l" rtl="0" fontAlgn="base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</a:pPr>
            <a:endParaRPr lang="en-US" sz="22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7" name="Speech bubble"/>
          <p:cNvSpPr/>
          <p:nvPr>
            <p:custDataLst>
              <p:tags r:id="rId1"/>
            </p:custDataLst>
          </p:nvPr>
        </p:nvSpPr>
        <p:spPr bwMode="auto">
          <a:xfrm flipH="1">
            <a:off x="1269187" y="1628212"/>
            <a:ext cx="1961891" cy="478362"/>
          </a:xfrm>
          <a:prstGeom prst="accentBorderCallout1">
            <a:avLst>
              <a:gd name="adj1" fmla="val 17571"/>
              <a:gd name="adj2" fmla="val -4814"/>
              <a:gd name="adj3" fmla="val -6017"/>
              <a:gd name="adj4" fmla="val -54197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dirty="0" smtClean="0">
                <a:solidFill>
                  <a:schemeClr val="dk1"/>
                </a:solidFill>
                <a:latin typeface="+mj-lt"/>
              </a:rPr>
              <a:t>3 Cabin Zones</a:t>
            </a:r>
          </a:p>
        </p:txBody>
      </p:sp>
      <p:sp>
        <p:nvSpPr>
          <p:cNvPr id="28" name="Speech bubble"/>
          <p:cNvSpPr/>
          <p:nvPr>
            <p:custDataLst>
              <p:tags r:id="rId2"/>
            </p:custDataLst>
          </p:nvPr>
        </p:nvSpPr>
        <p:spPr bwMode="auto">
          <a:xfrm flipH="1">
            <a:off x="1703527" y="5165218"/>
            <a:ext cx="1961891" cy="478362"/>
          </a:xfrm>
          <a:prstGeom prst="accentBorderCallout1">
            <a:avLst>
              <a:gd name="adj1" fmla="val 17571"/>
              <a:gd name="adj2" fmla="val -4814"/>
              <a:gd name="adj3" fmla="val -152567"/>
              <a:gd name="adj4" fmla="val -51478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de-DE" dirty="0" smtClean="0">
                <a:solidFill>
                  <a:schemeClr val="dk1"/>
                </a:solidFill>
                <a:latin typeface="+mj-lt"/>
              </a:rPr>
              <a:t>Recirculation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87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60613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Schedule Assessment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dirty="0" smtClean="0"/>
              <a:t>Thermal Comfort Mass Rate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en-US" sz="1400" dirty="0" smtClean="0"/>
              <a:t>Blown temperature limits into cabin</a:t>
            </a:r>
          </a:p>
          <a:p>
            <a:pPr lvl="2">
              <a:lnSpc>
                <a:spcPct val="90000"/>
              </a:lnSpc>
              <a:buFont typeface="Courier New" pitchFamily="49" charset="0"/>
              <a:buChar char="o"/>
              <a:defRPr/>
            </a:pPr>
            <a:r>
              <a:rPr lang="en-US" sz="1200" dirty="0" smtClean="0"/>
              <a:t>Without passengers :  </a:t>
            </a:r>
            <a:r>
              <a:rPr lang="en-US" sz="1200" dirty="0" smtClean="0">
                <a:sym typeface="Symbol" pitchFamily="18" charset="2"/>
              </a:rPr>
              <a:t>~</a:t>
            </a:r>
            <a:r>
              <a:rPr lang="en-US" sz="1200" dirty="0" smtClean="0"/>
              <a:t>3°C minimum, </a:t>
            </a:r>
            <a:r>
              <a:rPr lang="en-US" sz="1200" dirty="0" smtClean="0">
                <a:sym typeface="Symbol" pitchFamily="18" charset="2"/>
              </a:rPr>
              <a:t>~</a:t>
            </a:r>
            <a:r>
              <a:rPr lang="en-US" sz="1200" dirty="0" smtClean="0"/>
              <a:t>70°C maximum,</a:t>
            </a:r>
          </a:p>
          <a:p>
            <a:pPr lvl="2">
              <a:lnSpc>
                <a:spcPct val="90000"/>
              </a:lnSpc>
              <a:buFont typeface="Courier New" pitchFamily="49" charset="0"/>
              <a:buChar char="o"/>
              <a:defRPr/>
            </a:pPr>
            <a:r>
              <a:rPr lang="en-US" sz="1200" dirty="0" smtClean="0"/>
              <a:t>With passengers :  between ~8°C and  ~50°C.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en-US" sz="1400" dirty="0" smtClean="0"/>
              <a:t>Blown liquid water limit into cabin</a:t>
            </a:r>
          </a:p>
          <a:p>
            <a:pPr lvl="2">
              <a:lnSpc>
                <a:spcPct val="90000"/>
              </a:lnSpc>
              <a:buFont typeface="Courier New" pitchFamily="49" charset="0"/>
              <a:buChar char="o"/>
              <a:defRPr/>
            </a:pPr>
            <a:r>
              <a:rPr lang="en-US" sz="1200" dirty="0" smtClean="0">
                <a:sym typeface="Symbol" pitchFamily="18" charset="2"/>
              </a:rPr>
              <a:t></a:t>
            </a:r>
            <a:r>
              <a:rPr lang="en-US" sz="1200" dirty="0" smtClean="0"/>
              <a:t>1 to 2 g/kg of liquid water maximum.</a:t>
            </a:r>
            <a:endParaRPr lang="en-US" dirty="0" smtClean="0"/>
          </a:p>
          <a:p>
            <a:pPr lvl="2">
              <a:lnSpc>
                <a:spcPct val="90000"/>
              </a:lnSpc>
              <a:buFont typeface="Courier New" pitchFamily="49" charset="0"/>
              <a:buChar char="o"/>
              <a:defRPr/>
            </a:pPr>
            <a:endParaRPr lang="en-US" dirty="0" smtClean="0"/>
          </a:p>
          <a:p>
            <a:pPr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dirty="0" smtClean="0"/>
              <a:t>Pressurization Mass Flow Rate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en-US" sz="1400" dirty="0" smtClean="0"/>
              <a:t>Pressurization mass flow rate estimated based on an equivalent aircraft leak area :</a:t>
            </a:r>
          </a:p>
          <a:p>
            <a:pPr lvl="2">
              <a:lnSpc>
                <a:spcPct val="90000"/>
              </a:lnSpc>
              <a:buFont typeface="Courier New" pitchFamily="49" charset="0"/>
              <a:buChar char="o"/>
              <a:defRPr/>
            </a:pPr>
            <a:r>
              <a:rPr lang="en-US" sz="1200" dirty="0" smtClean="0"/>
              <a:t>End of life Aircraft leak area generally provided by the aircraft manufacturer,</a:t>
            </a:r>
          </a:p>
          <a:p>
            <a:pPr lvl="2">
              <a:lnSpc>
                <a:spcPct val="90000"/>
              </a:lnSpc>
              <a:buFont typeface="Courier New" pitchFamily="49" charset="0"/>
              <a:buChar char="o"/>
              <a:defRPr/>
            </a:pPr>
            <a:r>
              <a:rPr lang="en-US" sz="1200" dirty="0" smtClean="0"/>
              <a:t>Outflow Valve minimum area (minimum regulation position). For pre-design, a </a:t>
            </a:r>
            <a:r>
              <a:rPr lang="en-US" sz="1200" dirty="0" err="1" smtClean="0"/>
              <a:t>rought</a:t>
            </a:r>
            <a:r>
              <a:rPr lang="en-US" sz="1200" dirty="0" smtClean="0"/>
              <a:t> estimation would consider half of the end-of-life aircraft leak,</a:t>
            </a:r>
          </a:p>
          <a:p>
            <a:pPr lvl="2">
              <a:lnSpc>
                <a:spcPct val="90000"/>
              </a:lnSpc>
              <a:buFont typeface="Courier New" pitchFamily="49" charset="0"/>
              <a:buChar char="o"/>
              <a:defRPr/>
            </a:pPr>
            <a:r>
              <a:rPr lang="en-US" sz="1200" dirty="0" smtClean="0"/>
              <a:t>Off-takes coming from power electronics cooling valves.</a:t>
            </a:r>
            <a:endParaRPr lang="en-US" sz="120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Fresh Air (O2)</a:t>
            </a:r>
          </a:p>
          <a:p>
            <a:pPr lvl="1"/>
            <a:r>
              <a:rPr lang="en-US" dirty="0" smtClean="0"/>
              <a:t>Fresh flow determined by the number of occupants</a:t>
            </a:r>
          </a:p>
          <a:p>
            <a:pPr lvl="2"/>
            <a:r>
              <a:rPr lang="en-US" dirty="0" smtClean="0"/>
              <a:t>Passengers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Crew (including pilots)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Use </a:t>
            </a:r>
            <a:r>
              <a:rPr lang="en-US" dirty="0" smtClean="0"/>
              <a:t>Case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20" y="75544"/>
            <a:ext cx="964204" cy="108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6458224" y="500857"/>
                <a:ext cx="1713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𝑪𝑨𝑩</m:t>
                          </m:r>
                        </m:sub>
                      </m:sSub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𝒇</m:t>
                      </m:r>
                      <m:r>
                        <a:rPr lang="en-US" b="1" i="1" smtClean="0">
                          <a:latin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</a:rPr>
                        <m:t>𝑨𝒍𝒕</m:t>
                      </m:r>
                      <m:r>
                        <a:rPr lang="en-US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224" y="500857"/>
                <a:ext cx="171386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49891"/>
              </p:ext>
            </p:extLst>
          </p:nvPr>
        </p:nvGraphicFramePr>
        <p:xfrm>
          <a:off x="6778784" y="3107702"/>
          <a:ext cx="4536504" cy="625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59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Normal Mode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Failure</a:t>
                      </a:r>
                      <a:r>
                        <a:rPr lang="fr-FR" sz="1400" dirty="0" smtClean="0"/>
                        <a:t> Mode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9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0.55 lb/min/pax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0.40 lb/min/pax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au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4912426"/>
                  </p:ext>
                </p:extLst>
              </p:nvPr>
            </p:nvGraphicFramePr>
            <p:xfrm>
              <a:off x="7543820" y="4284259"/>
              <a:ext cx="2448272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2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271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1" i="1" smtClean="0">
                                    <a:latin typeface="Cambria Math"/>
                                  </a:rPr>
                                  <m:t>∀ </m:t>
                                </m:r>
                                <m:r>
                                  <a:rPr lang="fr-FR" sz="1400" b="1" i="1" smtClean="0">
                                    <a:latin typeface="Cambria Math"/>
                                  </a:rPr>
                                  <m:t>𝑴𝒐𝒅𝒆𝒔</m:t>
                                </m:r>
                              </m:oMath>
                            </m:oMathPara>
                          </a14:m>
                          <a:endParaRPr lang="fr-F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91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/>
                            <a:t>10 </a:t>
                          </a:r>
                          <a:r>
                            <a:rPr lang="fr-FR" sz="1400" dirty="0" err="1" smtClean="0"/>
                            <a:t>cfm</a:t>
                          </a:r>
                          <a:r>
                            <a:rPr lang="fr-FR" sz="1400" dirty="0" smtClean="0"/>
                            <a:t>/min</a:t>
                          </a:r>
                          <a:endParaRPr lang="fr-F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au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4912426"/>
                  </p:ext>
                </p:extLst>
              </p:nvPr>
            </p:nvGraphicFramePr>
            <p:xfrm>
              <a:off x="7543820" y="4284259"/>
              <a:ext cx="2448272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2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48" t="-1961" r="-99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/>
                            <a:t>10 </a:t>
                          </a:r>
                          <a:r>
                            <a:rPr lang="fr-FR" sz="1400" dirty="0" err="1" smtClean="0"/>
                            <a:t>cfm</a:t>
                          </a:r>
                          <a:r>
                            <a:rPr lang="fr-FR" sz="1400" dirty="0" smtClean="0"/>
                            <a:t>/min</a:t>
                          </a:r>
                          <a:endParaRPr lang="fr-F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88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57466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Schedule Assessment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Use </a:t>
            </a:r>
            <a:r>
              <a:rPr lang="en-US" dirty="0" smtClean="0"/>
              <a:t>Case</a:t>
            </a:r>
            <a:endParaRPr lang="en-US" dirty="0"/>
          </a:p>
        </p:txBody>
      </p:sp>
      <p:pic>
        <p:nvPicPr>
          <p:cNvPr id="921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0" y="1699260"/>
            <a:ext cx="5442623" cy="3440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70389" y="5318760"/>
            <a:ext cx="5442623" cy="980911"/>
          </a:xfrm>
          <a:prstGeom prst="rect">
            <a:avLst/>
          </a:prstGeom>
          <a:solidFill>
            <a:schemeClr val="bg1"/>
          </a:solidFill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>
            <a:spAutoFit/>
          </a:bodyPr>
          <a:lstStyle>
            <a:lvl1pPr marL="265113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2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39750" indent="-2730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rgbClr val="000000"/>
                </a:solidFill>
                <a:latin typeface="+mn-lt"/>
                <a:cs typeface="+mn-cs"/>
              </a:defRPr>
            </a:lvl2pPr>
            <a:lvl3pPr marL="869950" indent="-32861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+mn-lt"/>
                <a:cs typeface="+mn-cs"/>
              </a:defRPr>
            </a:lvl3pPr>
            <a:lvl4pPr marL="1173163" indent="-28892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466850" indent="-2921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200" b="1">
                <a:solidFill>
                  <a:srgbClr val="000000"/>
                </a:solidFill>
                <a:latin typeface="+mn-lt"/>
                <a:cs typeface="+mn-cs"/>
              </a:defRPr>
            </a:lvl5pPr>
            <a:lvl6pPr marL="1924050" indent="-2921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200" b="1">
                <a:solidFill>
                  <a:srgbClr val="000000"/>
                </a:solidFill>
                <a:latin typeface="+mn-lt"/>
                <a:cs typeface="+mn-cs"/>
              </a:defRPr>
            </a:lvl6pPr>
            <a:lvl7pPr marL="2381250" indent="-2921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200" b="1">
                <a:solidFill>
                  <a:srgbClr val="000000"/>
                </a:solidFill>
                <a:latin typeface="+mn-lt"/>
                <a:cs typeface="+mn-cs"/>
              </a:defRPr>
            </a:lvl7pPr>
            <a:lvl8pPr marL="2838450" indent="-2921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200" b="1">
                <a:solidFill>
                  <a:srgbClr val="000000"/>
                </a:solidFill>
                <a:latin typeface="+mn-lt"/>
                <a:cs typeface="+mn-cs"/>
              </a:defRPr>
            </a:lvl8pPr>
            <a:lvl9pPr marL="3295650" indent="-2921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200" b="1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1200" dirty="0" smtClean="0"/>
              <a:t>Air System Bleeding on Engine for 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200" dirty="0" smtClean="0"/>
              <a:t>Fresh flow, Heating, Cooling, Pressurization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200" dirty="0" smtClean="0"/>
              <a:t>Low recirculation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1200" dirty="0" smtClean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95" y="1661160"/>
            <a:ext cx="4992161" cy="35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555695" y="5318760"/>
            <a:ext cx="4992161" cy="980911"/>
          </a:xfrm>
          <a:prstGeom prst="rect">
            <a:avLst/>
          </a:prstGeom>
          <a:solidFill>
            <a:schemeClr val="bg1"/>
          </a:solidFill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>
            <a:spAutoFit/>
          </a:bodyPr>
          <a:lstStyle>
            <a:lvl1pPr marL="265113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2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39750" indent="-2730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rgbClr val="000000"/>
                </a:solidFill>
                <a:latin typeface="+mn-lt"/>
                <a:cs typeface="+mn-cs"/>
              </a:defRPr>
            </a:lvl2pPr>
            <a:lvl3pPr marL="869950" indent="-32861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+mn-lt"/>
                <a:cs typeface="+mn-cs"/>
              </a:defRPr>
            </a:lvl3pPr>
            <a:lvl4pPr marL="1173163" indent="-28892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466850" indent="-2921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200" b="1">
                <a:solidFill>
                  <a:srgbClr val="000000"/>
                </a:solidFill>
                <a:latin typeface="+mn-lt"/>
                <a:cs typeface="+mn-cs"/>
              </a:defRPr>
            </a:lvl5pPr>
            <a:lvl6pPr marL="1924050" indent="-2921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200" b="1">
                <a:solidFill>
                  <a:srgbClr val="000000"/>
                </a:solidFill>
                <a:latin typeface="+mn-lt"/>
                <a:cs typeface="+mn-cs"/>
              </a:defRPr>
            </a:lvl6pPr>
            <a:lvl7pPr marL="2381250" indent="-2921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200" b="1">
                <a:solidFill>
                  <a:srgbClr val="000000"/>
                </a:solidFill>
                <a:latin typeface="+mn-lt"/>
                <a:cs typeface="+mn-cs"/>
              </a:defRPr>
            </a:lvl7pPr>
            <a:lvl8pPr marL="2838450" indent="-2921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200" b="1">
                <a:solidFill>
                  <a:srgbClr val="000000"/>
                </a:solidFill>
                <a:latin typeface="+mn-lt"/>
                <a:cs typeface="+mn-cs"/>
              </a:defRPr>
            </a:lvl8pPr>
            <a:lvl9pPr marL="3295650" indent="-2921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200" b="1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1200" dirty="0"/>
              <a:t>Air System Bleeding on Engine for </a:t>
            </a:r>
            <a:r>
              <a:rPr lang="en-US" sz="1200" dirty="0" smtClean="0"/>
              <a:t>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200" dirty="0"/>
              <a:t>Fresh flow, </a:t>
            </a:r>
            <a:r>
              <a:rPr lang="en-US" sz="1200" dirty="0" smtClean="0"/>
              <a:t>Heating, Pressurization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1200" dirty="0" smtClean="0"/>
              <a:t>Refrigerant Cycle</a:t>
            </a:r>
            <a:endParaRPr lang="en-US" sz="12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1200" dirty="0" smtClean="0"/>
              <a:t>Cooling</a:t>
            </a:r>
            <a:endParaRPr lang="en-US" sz="1200" dirty="0"/>
          </a:p>
        </p:txBody>
      </p:sp>
      <p:sp>
        <p:nvSpPr>
          <p:cNvPr id="28" name="Rounded Rectangle 27"/>
          <p:cNvSpPr/>
          <p:nvPr/>
        </p:nvSpPr>
        <p:spPr>
          <a:xfrm>
            <a:off x="4888572" y="1120685"/>
            <a:ext cx="2563788" cy="738345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800" b="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Support for High Level Architecture Decisions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89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45021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Type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Air Systems</a:t>
            </a:r>
            <a:endParaRPr lang="en-US" dirty="0"/>
          </a:p>
        </p:txBody>
      </p:sp>
      <p:pic>
        <p:nvPicPr>
          <p:cNvPr id="117" name="Picture 27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38" y="978763"/>
            <a:ext cx="3890778" cy="2621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46" y="4183922"/>
            <a:ext cx="2342491" cy="156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861" y="1965110"/>
            <a:ext cx="1465263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8" name="Rectangle à coins arrondis 8"/>
          <p:cNvSpPr/>
          <p:nvPr/>
        </p:nvSpPr>
        <p:spPr>
          <a:xfrm>
            <a:off x="2909181" y="1749110"/>
            <a:ext cx="2091925" cy="432000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+mn-cs"/>
              </a:rPr>
              <a:t>Computer</a:t>
            </a:r>
            <a:endParaRPr lang="en-US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99" name="Rectangle à coins arrondis 9"/>
          <p:cNvSpPr/>
          <p:nvPr/>
        </p:nvSpPr>
        <p:spPr>
          <a:xfrm>
            <a:off x="2909181" y="5534388"/>
            <a:ext cx="2091600" cy="4320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prstClr val="black"/>
                </a:solidFill>
                <a:latin typeface="Calibri"/>
              </a:rPr>
              <a:t>Physical Hardware</a:t>
            </a:r>
            <a:endParaRPr lang="en-US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3" name="Flèche courbée vers la droite 10"/>
          <p:cNvSpPr/>
          <p:nvPr/>
        </p:nvSpPr>
        <p:spPr bwMode="auto">
          <a:xfrm>
            <a:off x="1645200" y="3121049"/>
            <a:ext cx="1055046" cy="2125745"/>
          </a:xfrm>
          <a:prstGeom prst="curvedRightArrow">
            <a:avLst>
              <a:gd name="adj1" fmla="val 25000"/>
              <a:gd name="adj2" fmla="val 61484"/>
              <a:gd name="adj3" fmla="val 33861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b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2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09" name="Flèche courbée vers la droite 12"/>
          <p:cNvSpPr/>
          <p:nvPr/>
        </p:nvSpPr>
        <p:spPr bwMode="auto">
          <a:xfrm rot="10800000">
            <a:off x="5001106" y="2875270"/>
            <a:ext cx="1055046" cy="2125745"/>
          </a:xfrm>
          <a:prstGeom prst="curvedRightArrow">
            <a:avLst>
              <a:gd name="adj1" fmla="val 25000"/>
              <a:gd name="adj2" fmla="val 61484"/>
              <a:gd name="adj3" fmla="val 33861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rtlCol="0" anchor="b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2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0" name="Rectangle à coins arrondis 13"/>
          <p:cNvSpPr/>
          <p:nvPr/>
        </p:nvSpPr>
        <p:spPr>
          <a:xfrm>
            <a:off x="5222109" y="3717710"/>
            <a:ext cx="1668086" cy="34234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+mn-cs"/>
              </a:rPr>
              <a:t>Sensors</a:t>
            </a:r>
            <a:endParaRPr lang="en-US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6" name="Rectangle à coins arrondis 14"/>
          <p:cNvSpPr/>
          <p:nvPr/>
        </p:nvSpPr>
        <p:spPr>
          <a:xfrm>
            <a:off x="1241095" y="3668651"/>
            <a:ext cx="1668086" cy="34234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+mn-cs"/>
              </a:rPr>
              <a:t>Commands</a:t>
            </a:r>
            <a:endParaRPr lang="en-US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8" name="Rectangle à coins arrondis 15"/>
          <p:cNvSpPr/>
          <p:nvPr/>
        </p:nvSpPr>
        <p:spPr>
          <a:xfrm>
            <a:off x="6327535" y="4590224"/>
            <a:ext cx="3425967" cy="1313140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b="1" kern="0" dirty="0" smtClean="0">
                <a:solidFill>
                  <a:prstClr val="black"/>
                </a:solidFill>
                <a:latin typeface="Calibri"/>
                <a:cs typeface="+mn-cs"/>
              </a:rPr>
              <a:t>Air Systems:</a:t>
            </a:r>
          </a:p>
          <a:p>
            <a:pPr algn="ctr" fontAlgn="auto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b="1" kern="0" dirty="0" smtClean="0">
                <a:solidFill>
                  <a:prstClr val="black"/>
                </a:solidFill>
                <a:latin typeface="Calibri"/>
                <a:cs typeface="+mn-cs"/>
              </a:rPr>
              <a:t>Cyber-Physical Systems</a:t>
            </a:r>
            <a:endParaRPr lang="en-US" sz="20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9" name="Rectangle à coins arrondis 16"/>
          <p:cNvSpPr/>
          <p:nvPr/>
        </p:nvSpPr>
        <p:spPr>
          <a:xfrm>
            <a:off x="1241095" y="4067286"/>
            <a:ext cx="1668086" cy="34234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b="1" kern="0" dirty="0" smtClean="0">
                <a:solidFill>
                  <a:prstClr val="black"/>
                </a:solidFill>
                <a:latin typeface="Calibri"/>
                <a:cs typeface="+mn-cs"/>
              </a:rPr>
              <a:t>Configuration</a:t>
            </a:r>
            <a:endParaRPr lang="en-US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18411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Flow Schedule Practice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719370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 Schedule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</a:t>
            </a:r>
            <a:r>
              <a:rPr lang="en-US" dirty="0" smtClean="0"/>
              <a:t>Practice !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771" y="1391116"/>
            <a:ext cx="5818400" cy="426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66545" y="1854640"/>
            <a:ext cx="5174950" cy="3598247"/>
            <a:chOff x="6749680" y="1900299"/>
            <a:chExt cx="5174950" cy="3598247"/>
          </a:xfrm>
        </p:grpSpPr>
        <p:pic>
          <p:nvPicPr>
            <p:cNvPr id="24" name="Picture 27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680" y="2012427"/>
              <a:ext cx="5174950" cy="3486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à coins arrondis 1"/>
            <p:cNvSpPr/>
            <p:nvPr/>
          </p:nvSpPr>
          <p:spPr bwMode="auto">
            <a:xfrm>
              <a:off x="8004212" y="1900299"/>
              <a:ext cx="648072" cy="479139"/>
            </a:xfrm>
            <a:prstGeom prst="roundRect">
              <a:avLst/>
            </a:prstGeom>
            <a:gradFill>
              <a:gsLst>
                <a:gs pos="0">
                  <a:schemeClr val="accent5">
                    <a:tint val="50000"/>
                    <a:satMod val="300000"/>
                    <a:alpha val="25000"/>
                  </a:schemeClr>
                </a:gs>
                <a:gs pos="35000">
                  <a:schemeClr val="accent5">
                    <a:tint val="37000"/>
                    <a:satMod val="300000"/>
                    <a:alpha val="25000"/>
                  </a:schemeClr>
                </a:gs>
                <a:gs pos="100000">
                  <a:schemeClr val="accent5">
                    <a:tint val="15000"/>
                    <a:satMod val="350000"/>
                    <a:alpha val="25000"/>
                  </a:schemeClr>
                </a:gs>
              </a:gsLst>
            </a:gradFill>
            <a:ln/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indent="-265113" algn="l" rtl="0" fontAlgn="base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</a:pPr>
              <a:endParaRPr lang="fr-FR" sz="2200" b="1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Rectangle à coins arrondis 9"/>
            <p:cNvSpPr/>
            <p:nvPr/>
          </p:nvSpPr>
          <p:spPr bwMode="auto">
            <a:xfrm>
              <a:off x="8709660" y="1907919"/>
              <a:ext cx="906036" cy="479139"/>
            </a:xfrm>
            <a:prstGeom prst="roundRect">
              <a:avLst/>
            </a:prstGeom>
            <a:gradFill>
              <a:gsLst>
                <a:gs pos="0">
                  <a:schemeClr val="accent5">
                    <a:tint val="50000"/>
                    <a:satMod val="300000"/>
                    <a:alpha val="25000"/>
                  </a:schemeClr>
                </a:gs>
                <a:gs pos="35000">
                  <a:schemeClr val="accent5">
                    <a:tint val="37000"/>
                    <a:satMod val="300000"/>
                    <a:alpha val="25000"/>
                  </a:schemeClr>
                </a:gs>
                <a:gs pos="100000">
                  <a:schemeClr val="accent5">
                    <a:tint val="15000"/>
                    <a:satMod val="350000"/>
                    <a:alpha val="25000"/>
                  </a:schemeClr>
                </a:gs>
              </a:gsLst>
            </a:gradFill>
            <a:ln/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indent="-265113" algn="l" rtl="0" fontAlgn="base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</a:pPr>
              <a:endParaRPr lang="fr-FR" sz="2200" b="1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7" name="Rectangle à coins arrondis 10"/>
            <p:cNvSpPr/>
            <p:nvPr/>
          </p:nvSpPr>
          <p:spPr bwMode="auto">
            <a:xfrm>
              <a:off x="9664824" y="1900300"/>
              <a:ext cx="766956" cy="479139"/>
            </a:xfrm>
            <a:prstGeom prst="roundRect">
              <a:avLst/>
            </a:prstGeom>
            <a:gradFill>
              <a:gsLst>
                <a:gs pos="0">
                  <a:schemeClr val="accent5">
                    <a:tint val="50000"/>
                    <a:satMod val="300000"/>
                    <a:alpha val="25000"/>
                  </a:schemeClr>
                </a:gs>
                <a:gs pos="35000">
                  <a:schemeClr val="accent5">
                    <a:tint val="37000"/>
                    <a:satMod val="300000"/>
                    <a:alpha val="25000"/>
                  </a:schemeClr>
                </a:gs>
                <a:gs pos="100000">
                  <a:schemeClr val="accent5">
                    <a:tint val="15000"/>
                    <a:satMod val="350000"/>
                    <a:alpha val="25000"/>
                  </a:schemeClr>
                </a:gs>
              </a:gsLst>
            </a:gradFill>
            <a:ln/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5113" indent="-265113" algn="l" rtl="0" fontAlgn="base">
                <a:spcBef>
                  <a:spcPct val="0"/>
                </a:spcBef>
                <a:spcAft>
                  <a:spcPct val="40000"/>
                </a:spcAft>
                <a:buClr>
                  <a:schemeClr val="accent1"/>
                </a:buClr>
                <a:buFont typeface="Wingdings" pitchFamily="2" charset="2"/>
                <a:buChar char="n"/>
              </a:pPr>
              <a:endParaRPr lang="fr-FR" sz="2200" b="1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91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8340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Aircraft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Practice 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379" y="1283165"/>
            <a:ext cx="4116721" cy="44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800562883"/>
              </p:ext>
            </p:extLst>
          </p:nvPr>
        </p:nvGraphicFramePr>
        <p:xfrm>
          <a:off x="3243230" y="1491725"/>
          <a:ext cx="254394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Flèche droite 1"/>
          <p:cNvSpPr/>
          <p:nvPr/>
        </p:nvSpPr>
        <p:spPr bwMode="auto">
          <a:xfrm>
            <a:off x="5598982" y="3068279"/>
            <a:ext cx="1147775" cy="860273"/>
          </a:xfrm>
          <a:prstGeom prst="rightArrow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5113" indent="-265113" algn="l" rtl="0" fontAlgn="base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</a:pPr>
            <a:endParaRPr lang="en-US" sz="22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Speech bubble"/>
          <p:cNvSpPr/>
          <p:nvPr>
            <p:custDataLst>
              <p:tags r:id="rId1"/>
            </p:custDataLst>
          </p:nvPr>
        </p:nvSpPr>
        <p:spPr bwMode="auto">
          <a:xfrm flipH="1">
            <a:off x="5087177" y="5656564"/>
            <a:ext cx="1961891" cy="693806"/>
          </a:xfrm>
          <a:prstGeom prst="accentBorderCallout1">
            <a:avLst>
              <a:gd name="adj1" fmla="val 17571"/>
              <a:gd name="adj2" fmla="val -4814"/>
              <a:gd name="adj3" fmla="val -58768"/>
              <a:gd name="adj4" fmla="val -35165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en-US" sz="1600" dirty="0" smtClean="0">
                <a:solidFill>
                  <a:schemeClr val="dk1"/>
                </a:solidFill>
                <a:latin typeface="+mj-lt"/>
              </a:rPr>
              <a:t>Enter your values for each zone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47244" y="1955248"/>
            <a:ext cx="2563788" cy="2692952"/>
          </a:xfrm>
          <a:prstGeom prst="roundRect">
            <a:avLst>
              <a:gd name="adj" fmla="val 84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800" b="1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Choose your Aircraft</a:t>
            </a:r>
          </a:p>
          <a:p>
            <a: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800" b="1" i="0" u="none" baseline="0" dirty="0" smtClean="0">
              <a:solidFill>
                <a:srgbClr val="3A3838"/>
              </a:solidFill>
              <a:latin typeface="Arial" panose="020B0604020202020204" pitchFamily="34" charset="0"/>
            </a:endParaRP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8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Collect A/C Characteristics,</a:t>
            </a:r>
          </a:p>
          <a:p>
            <a:pPr marL="285750" indent="-2857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1800" i="0" u="none" baseline="0" dirty="0" smtClean="0">
                <a:solidFill>
                  <a:srgbClr val="3A3838"/>
                </a:solidFill>
                <a:latin typeface="Arial" panose="020B0604020202020204" pitchFamily="34" charset="0"/>
              </a:rPr>
              <a:t> Estimate passengers &amp; configurations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92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05832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Calibration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Practice 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723898" y="1359475"/>
            <a:ext cx="6027422" cy="296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3466" tIns="41733" rIns="83466" bIns="41733" numCol="1" anchor="t" anchorCtr="0" compatLnSpc="1">
            <a:prstTxWarp prst="textNoShape">
              <a:avLst/>
            </a:prstTxWarp>
            <a:spAutoFit/>
          </a:bodyPr>
          <a:lstStyle>
            <a:lvl1pPr marL="265113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2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39750" indent="-2730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2pPr>
            <a:lvl3pPr marL="869950" indent="-32861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1173163" indent="-28892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4pPr>
            <a:lvl5pPr marL="1466850" indent="-2921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5pPr>
            <a:lvl6pPr marL="19240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6pPr>
            <a:lvl7pPr marL="23812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7pPr>
            <a:lvl8pPr marL="28384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8pPr>
            <a:lvl9pPr marL="32956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609600" lvl="1" indent="-342900" eaLnBrk="1" hangingPunct="1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 smtClean="0"/>
              <a:t>Flow Split setting between zones</a:t>
            </a:r>
            <a:endParaRPr lang="en-US" dirty="0" smtClean="0">
              <a:solidFill>
                <a:schemeClr val="tx1"/>
              </a:solidFill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/>
                </a:solidFill>
              </a:rPr>
              <a:t>Starting with no recirculation (RECIRC = 0)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/>
                </a:solidFill>
              </a:rPr>
              <a:t>Change flow split to reach 24°C in all zones </a:t>
            </a:r>
            <a:r>
              <a:rPr lang="en-US" u="sng" dirty="0">
                <a:solidFill>
                  <a:schemeClr val="tx1"/>
                </a:solidFill>
              </a:rPr>
              <a:t>on ground only 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endParaRPr lang="en-US" dirty="0" smtClean="0"/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endParaRPr lang="en-US" dirty="0" smtClean="0"/>
          </a:p>
          <a:p>
            <a:pPr marL="609600" lvl="1" indent="-342900" eaLnBrk="1" hangingPunct="1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 smtClean="0"/>
              <a:t>Recirculation setting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/>
                </a:solidFill>
              </a:rPr>
              <a:t>Technology limitation : Maximum Blown TDAR = -20°C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628800"/>
            <a:ext cx="1829174" cy="93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3696654"/>
            <a:ext cx="1829174" cy="93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93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87725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Visualization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Practice 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54" y="2276872"/>
            <a:ext cx="17430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315" y="4075148"/>
            <a:ext cx="74295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782" y="1943704"/>
            <a:ext cx="5928249" cy="129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340" y="3429000"/>
            <a:ext cx="5983690" cy="1292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340" y="4869161"/>
            <a:ext cx="5981900" cy="1215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lèche vers le bas 1"/>
          <p:cNvSpPr/>
          <p:nvPr/>
        </p:nvSpPr>
        <p:spPr bwMode="auto">
          <a:xfrm>
            <a:off x="2711624" y="3242922"/>
            <a:ext cx="201166" cy="483328"/>
          </a:xfrm>
          <a:prstGeom prst="downArrow">
            <a:avLst/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65113" indent="-265113" algn="l" rtl="0" fontAlgn="base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</a:pPr>
            <a:endParaRPr lang="en-US" sz="22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5" name="Flèche vers le bas 14"/>
          <p:cNvSpPr/>
          <p:nvPr/>
        </p:nvSpPr>
        <p:spPr bwMode="auto">
          <a:xfrm rot="16200000">
            <a:off x="3536848" y="3913875"/>
            <a:ext cx="201166" cy="483328"/>
          </a:xfrm>
          <a:prstGeom prst="downArrow">
            <a:avLst/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65113" indent="-265113" algn="l" rtl="0" fontAlgn="base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</a:pPr>
            <a:endParaRPr lang="en-US" sz="22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0" name="Speech bubble"/>
          <p:cNvSpPr/>
          <p:nvPr>
            <p:custDataLst>
              <p:tags r:id="rId1"/>
            </p:custDataLst>
          </p:nvPr>
        </p:nvSpPr>
        <p:spPr bwMode="auto">
          <a:xfrm flipH="1">
            <a:off x="335279" y="4563399"/>
            <a:ext cx="2189699" cy="1186248"/>
          </a:xfrm>
          <a:prstGeom prst="accentBorderCallout1">
            <a:avLst>
              <a:gd name="adj1" fmla="val 17571"/>
              <a:gd name="adj2" fmla="val -4814"/>
              <a:gd name="adj3" fmla="val -23750"/>
              <a:gd name="adj4" fmla="val -27785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en-US" sz="1600" dirty="0" smtClean="0">
                <a:solidFill>
                  <a:schemeClr val="dk1"/>
                </a:solidFill>
                <a:latin typeface="+mj-lt"/>
              </a:rPr>
              <a:t>Using provided script to ease results post-treatment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94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763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44" y="1733188"/>
            <a:ext cx="50673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Proposal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Schedule Practice 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750019" y="1274845"/>
            <a:ext cx="5589821" cy="2460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3466" tIns="41733" rIns="83466" bIns="41733" numCol="1" anchor="t" anchorCtr="0" compatLnSpc="1">
            <a:prstTxWarp prst="textNoShape">
              <a:avLst/>
            </a:prstTxWarp>
            <a:spAutoFit/>
          </a:bodyPr>
          <a:lstStyle>
            <a:lvl1pPr marL="265113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accent1"/>
              </a:buClr>
              <a:buFont typeface="Wingdings" pitchFamily="2" charset="2"/>
              <a:buChar char="n"/>
              <a:defRPr sz="22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39750" indent="-2730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2pPr>
            <a:lvl3pPr marL="869950" indent="-32861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1173163" indent="-28892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4pPr>
            <a:lvl5pPr marL="1466850" indent="-2921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5pPr>
            <a:lvl6pPr marL="19240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6pPr>
            <a:lvl7pPr marL="23812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7pPr>
            <a:lvl8pPr marL="28384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8pPr>
            <a:lvl9pPr marL="3295650" indent="-2921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Flow Schedule Proposal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chemeClr val="tx1"/>
                </a:solidFill>
              </a:rPr>
              <a:t>Affine function w.r.t the altitude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solidFill>
                  <a:schemeClr val="tx1"/>
                </a:solidFill>
              </a:rPr>
              <a:t>Require margin of 10% (i.e. the gap between the maximum heat load at each altitude shall be majored by 10%)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solidFill>
                  <a:schemeClr val="tx1"/>
                </a:solidFill>
              </a:rPr>
              <a:t>Provide function equation !</a:t>
            </a:r>
          </a:p>
          <a:p>
            <a:pPr marL="541337" lvl="2" indent="0" eaLnBrk="1" hangingPunct="1">
              <a:lnSpc>
                <a:spcPct val="90000"/>
              </a:lnSpc>
              <a:spcBef>
                <a:spcPts val="600"/>
              </a:spcBef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endParaRPr lang="en-US" dirty="0"/>
          </a:p>
        </p:txBody>
      </p:sp>
      <p:cxnSp>
        <p:nvCxnSpPr>
          <p:cNvPr id="3" name="Connecteur droit 2"/>
          <p:cNvCxnSpPr/>
          <p:nvPr/>
        </p:nvCxnSpPr>
        <p:spPr bwMode="auto">
          <a:xfrm>
            <a:off x="6760116" y="2510036"/>
            <a:ext cx="4571628" cy="576064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Speech bubble"/>
          <p:cNvSpPr/>
          <p:nvPr>
            <p:custDataLst>
              <p:tags r:id="rId1"/>
            </p:custDataLst>
          </p:nvPr>
        </p:nvSpPr>
        <p:spPr bwMode="auto">
          <a:xfrm flipH="1">
            <a:off x="3544929" y="3796160"/>
            <a:ext cx="2189699" cy="693806"/>
          </a:xfrm>
          <a:prstGeom prst="accentBorderCallout1">
            <a:avLst>
              <a:gd name="adj1" fmla="val 17571"/>
              <a:gd name="adj2" fmla="val -4814"/>
              <a:gd name="adj3" fmla="val -178772"/>
              <a:gd name="adj4" fmla="val -66412"/>
            </a:avLst>
          </a:prstGeom>
          <a:solidFill>
            <a:schemeClr val="accent3"/>
          </a:solidFill>
          <a:ln w="12700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square" lIns="166180" tIns="99708" rIns="166180" bIns="99708" anchor="ctr">
            <a:spAutoFit/>
          </a:bodyPr>
          <a:lstStyle/>
          <a:p>
            <a:pPr algn="ctr" defTabSz="826587"/>
            <a:r>
              <a:rPr lang="en-US" sz="1600" dirty="0" smtClean="0">
                <a:solidFill>
                  <a:schemeClr val="dk1"/>
                </a:solidFill>
                <a:latin typeface="+mj-lt"/>
              </a:rPr>
              <a:t>Flow Schedule Proposal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Model &amp; Sizing of A/C Air Systems  </a:t>
            </a:r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indent="0">
              <a:buFontTx/>
              <a:buNone/>
            </a:pPr>
            <a:fld id="{9E363D0F-E4C1-447A-8914-061620C3DD6E}" type="slidenum">
              <a:rPr lang="en-GB" noProof="0" smtClean="0"/>
              <a:pPr marL="0" indent="0">
                <a:buFontTx/>
                <a:buNone/>
              </a:pPr>
              <a:t>95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2115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Thank you for your attention !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5" b="136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609321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BULLET_IMAGE_BINARY_DATA" val="iVBORw0KGgoAAAANSUhEUgAAABoAAAAaCAMAAAHpk4xqAAAAAXNSR0IArs4c6QAAAARnQU1BAACxjwv8YQUAAAAMUExURf///+bm5h9OmgAAAFPREkEAAAAEdFJOU////wBAKqn0AAAACXBIWXMAABcRAAAXEQHKJvM/AAAAWElEQVQoU8WOAQrAIAwD2/z/0da0GTrGZLKxA5X2NNUSQJtwONeEA2x5J1sDYSnn4+qmYE6nqoiPV+tql5qmTEYeE96pBKsvqPyBEiuV/yR/qhMlbtVDzBpG7AGsz4sbGQAAAABJRU5ErkJggg=="/>
  <p:tag name="MIO_PRESI_FIRST_SLIDENUMBER" val="1"/>
  <p:tag name="MIO_SKIPVERSION" val="01.01.0001 00:00:00"/>
  <p:tag name="MIO_FALLBACK_LAYOUT" val="12"/>
  <p:tag name="MIO_SHOW_DATE" val="True"/>
  <p:tag name="MIO_SHOW_FOOTER" val="True"/>
  <p:tag name="MIO_SHOW_PAGENUMBER" val="True"/>
  <p:tag name="MIO_AVOID_BLANK_LAYOUT" val="True"/>
  <p:tag name="MIO_CD_LAYOUT_VALID_AREA" val="False"/>
  <p:tag name="MIO_NUMBER_OF_VALID_LAYOUTS" val="15"/>
  <p:tag name="MIO_HDS" val="True"/>
  <p:tag name="MIO_EK" val="39350"/>
  <p:tag name="MIO_EKGUID" val="bbb306c2-b8ab-4d72-9243-1f89f73b3788"/>
  <p:tag name="MIO_UPDATE" val="True"/>
  <p:tag name="MIO_VERSION" val="26.02.2018 08:31:12"/>
  <p:tag name="MIO_DBID" val="D2ADB5CE-4791-4BD6-A5B0-2150AF1FFAC7"/>
  <p:tag name="MIO_LASTDOWNLOADED" val="07.01.2019 10:37:11"/>
  <p:tag name="MIO_OBJECTNAME" val="Master blue EN"/>
  <p:tag name="MIO_LASTEDITORNAME" val="Karina Schrey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88751f0-270b-4e3e-b467-ef93612c3ad3"/>
  <p:tag name="MIO_EK" val="6002"/>
  <p:tag name="MIO_EKGUID" val="8583182e-778a-4edd-a61c-078ec9b2f335"/>
  <p:tag name="MIO_UPDATE" val="True"/>
  <p:tag name="MIO_VERSION" val="09.09.2016 15:53:42"/>
  <p:tag name="MIO_DBID" val="D2ADB5CE-4791-4BD6-A5B0-2150AF1FFAC7"/>
  <p:tag name="MIO_LASTDOWNLOADED" val="20.06.2018 11:35:23"/>
  <p:tag name="MIO_OBJECTNAME" val="Takeaway"/>
  <p:tag name="MIO_LASTEDITORNAME" val="Anna Seemann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fcf63c1-c3ae-45c8-a090-197b884829ce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aa073ddd-3a2f-461f-ab1a-bae61e4421dc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88751f0-270b-4e3e-b467-ef93612c3ad3"/>
  <p:tag name="MIO_EK" val="6002"/>
  <p:tag name="MIO_EKGUID" val="8583182e-778a-4edd-a61c-078ec9b2f335"/>
  <p:tag name="MIO_UPDATE" val="True"/>
  <p:tag name="MIO_VERSION" val="09.09.2016 15:53:42"/>
  <p:tag name="MIO_DBID" val="D2ADB5CE-4791-4BD6-A5B0-2150AF1FFAC7"/>
  <p:tag name="MIO_LASTDOWNLOADED" val="20.06.2018 11:35:23"/>
  <p:tag name="MIO_OBJECTNAME" val="Takeaway"/>
  <p:tag name="MIO_LASTEDITORNAME" val="Anna Seemann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" val="EMPOWERBULLE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fcf63c1-c3ae-45c8-a090-197b884829ce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aa073ddd-3a2f-461f-ab1a-bae61e4421dc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88751f0-270b-4e3e-b467-ef93612c3ad3"/>
  <p:tag name="MIO_EK" val="6002"/>
  <p:tag name="MIO_EKGUID" val="8583182e-778a-4edd-a61c-078ec9b2f335"/>
  <p:tag name="MIO_UPDATE" val="True"/>
  <p:tag name="MIO_VERSION" val="09.09.2016 15:53:42"/>
  <p:tag name="MIO_DBID" val="D2ADB5CE-4791-4BD6-A5B0-2150AF1FFAC7"/>
  <p:tag name="MIO_LASTDOWNLOADED" val="20.06.2018 11:35:23"/>
  <p:tag name="MIO_OBJECTNAME" val="Takeaway"/>
  <p:tag name="MIO_LASTEDITORNAME" val="Anna Seemann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fcf63c1-c3ae-45c8-a090-197b884829ce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aa073ddd-3a2f-461f-ab1a-bae61e4421dc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88751f0-270b-4e3e-b467-ef93612c3ad3"/>
  <p:tag name="MIO_EK" val="6002"/>
  <p:tag name="MIO_EKGUID" val="8583182e-778a-4edd-a61c-078ec9b2f335"/>
  <p:tag name="MIO_UPDATE" val="True"/>
  <p:tag name="MIO_VERSION" val="09.09.2016 15:53:42"/>
  <p:tag name="MIO_DBID" val="D2ADB5CE-4791-4BD6-A5B0-2150AF1FFAC7"/>
  <p:tag name="MIO_LASTDOWNLOADED" val="20.06.2018 11:35:23"/>
  <p:tag name="MIO_OBJECTNAME" val="Takeaway"/>
  <p:tag name="MIO_LASTEDITORNAME" val="Anna Seeman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fcf63c1-c3ae-45c8-a090-197b884829ce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aa073ddd-3a2f-461f-ab1a-bae61e4421dc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88751f0-270b-4e3e-b467-ef93612c3ad3"/>
  <p:tag name="MIO_EK" val="6002"/>
  <p:tag name="MIO_EKGUID" val="8583182e-778a-4edd-a61c-078ec9b2f335"/>
  <p:tag name="MIO_UPDATE" val="True"/>
  <p:tag name="MIO_VERSION" val="09.09.2016 15:53:42"/>
  <p:tag name="MIO_DBID" val="D2ADB5CE-4791-4BD6-A5B0-2150AF1FFAC7"/>
  <p:tag name="MIO_LASTDOWNLOADED" val="20.06.2018 11:35:23"/>
  <p:tag name="MIO_OBJECTNAME" val="Takeaway"/>
  <p:tag name="MIO_LASTEDITORNAME" val="Anna Seemann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fcf63c1-c3ae-45c8-a090-197b884829ce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aa073ddd-3a2f-461f-ab1a-bae61e4421dc"/>
  <p:tag name="MIO_EK" val="651"/>
  <p:tag name="MIO_UPDATE" val="True"/>
  <p:tag name="MIO_VERSION" val="15.05.2014 14:05:42"/>
  <p:tag name="MIO_DBID" val="C86EA5CE-FD21-4CDC-A035-B25E8D9E83C3"/>
  <p:tag name="MIO_LASTDOWNLOADED" val="29.04.2015 17:37:22"/>
  <p:tag name="MIO_OBJECTNAME" val="Take away"/>
  <p:tag name="MIO_LASTEDITORNAME" val="empower enterpri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" val="EMPOWERBULLE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" val="EMPOWERBULLET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" val="EMPOWERBULLE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" val="EMPOWERBULLE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" val="EMPOWERBULLET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" val="EMPOWERBULLE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" val="EMPOWERBULLE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" val="EMPOWERBULLET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" val="EMPOWERBULLE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BULLET" val="EMPOWERBULLE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843403-2549-4951-a27a-edc1e4fab432"/>
  <p:tag name="MIO_EK" val="6004"/>
  <p:tag name="MIO_EKGUID" val="177d3d11-a18b-46ba-be08-ce49abda6ef9"/>
  <p:tag name="MIO_UPDATE" val="True"/>
  <p:tag name="MIO_VERSION" val="09.09.2016 15:53:49"/>
  <p:tag name="MIO_DBID" val="D2ADB5CE-4791-4BD6-A5B0-2150AF1FFAC7"/>
  <p:tag name="MIO_LASTDOWNLOADED" val="02.07.2018 14:43:09"/>
  <p:tag name="MIO_OBJECTNAME" val="Speech bubble"/>
  <p:tag name="MIO_LASTEDITORNAME" val="Anna Seeman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Liebherr Master">
  <a:themeElements>
    <a:clrScheme name="Benutzerdefiniert 2">
      <a:dk1>
        <a:srgbClr val="3A3838"/>
      </a:dk1>
      <a:lt1>
        <a:srgbClr val="FFFFFF"/>
      </a:lt1>
      <a:dk2>
        <a:srgbClr val="7F7F7F"/>
      </a:dk2>
      <a:lt2>
        <a:srgbClr val="1F4E9A"/>
      </a:lt2>
      <a:accent1>
        <a:srgbClr val="1F4E9A"/>
      </a:accent1>
      <a:accent2>
        <a:srgbClr val="9A978F"/>
      </a:accent2>
      <a:accent3>
        <a:srgbClr val="C2C0BC"/>
      </a:accent3>
      <a:accent4>
        <a:srgbClr val="E6E6E6"/>
      </a:accent4>
      <a:accent5>
        <a:srgbClr val="787673"/>
      </a:accent5>
      <a:accent6>
        <a:srgbClr val="44423E"/>
      </a:accent6>
      <a:hlink>
        <a:srgbClr val="44423E"/>
      </a:hlink>
      <a:folHlink>
        <a:srgbClr val="7876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marL="0" indent="0" algn="ctr" rtl="0" eaLnBrk="0" fontAlgn="base" hangingPunct="0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sz="1800" b="0" i="0" u="none" baseline="0" dirty="0" smtClean="0">
            <a:solidFill>
              <a:srgbClr val="3A3838"/>
            </a:solidFill>
            <a:latin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noAutofit/>
      </a:bodyPr>
      <a:lstStyle>
        <a:defPPr marL="285750" indent="-285750" algn="l" rtl="0" eaLnBrk="0" fontAlgn="base" hangingPunct="0">
          <a:lnSpc>
            <a:spcPct val="100000"/>
          </a:lnSpc>
          <a:spcBef>
            <a:spcPct val="0"/>
          </a:spcBef>
          <a:spcAft>
            <a:spcPct val="0"/>
          </a:spcAft>
          <a:buFontTx/>
          <a:buBlip>
            <a:blip xmlns:r="http://schemas.openxmlformats.org/officeDocument/2006/relationships" r:embed="rId1"/>
          </a:buBlip>
          <a:defRPr sz="1800" b="0" i="0" u="none" baseline="0" dirty="0" smtClean="0">
            <a:solidFill>
              <a:srgbClr val="3A3838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iebherr_PowerPoint_Master_Ueberarbeitung_131015" id="{6F2F55F0-B205-4D42-9DC3-49578C37D22E}" vid="{27409D4B-9905-A040-ACB4-90FF1D066B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LIEBHERR">
      <a:dk1>
        <a:srgbClr val="3A3838"/>
      </a:dk1>
      <a:lt1>
        <a:srgbClr val="FFFFFF"/>
      </a:lt1>
      <a:dk2>
        <a:srgbClr val="7F7F7F"/>
      </a:dk2>
      <a:lt2>
        <a:srgbClr val="FFC400"/>
      </a:lt2>
      <a:accent1>
        <a:srgbClr val="FFC400"/>
      </a:accent1>
      <a:accent2>
        <a:srgbClr val="9A978F"/>
      </a:accent2>
      <a:accent3>
        <a:srgbClr val="C2C0BC"/>
      </a:accent3>
      <a:accent4>
        <a:srgbClr val="E6E6E6"/>
      </a:accent4>
      <a:accent5>
        <a:srgbClr val="787673"/>
      </a:accent5>
      <a:accent6>
        <a:srgbClr val="44423E"/>
      </a:accent6>
      <a:hlink>
        <a:srgbClr val="44423E"/>
      </a:hlink>
      <a:folHlink>
        <a:srgbClr val="787673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450</TotalTime>
  <Words>7688</Words>
  <Application>Microsoft Office PowerPoint</Application>
  <PresentationFormat>Grand écran</PresentationFormat>
  <Paragraphs>1787</Paragraphs>
  <Slides>96</Slides>
  <Notes>37</Notes>
  <HiddenSlides>3</HiddenSlides>
  <MMClips>0</MMClips>
  <ScaleCrop>false</ScaleCrop>
  <HeadingPairs>
    <vt:vector size="8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96</vt:i4>
      </vt:variant>
    </vt:vector>
  </HeadingPairs>
  <TitlesOfParts>
    <vt:vector size="110" baseType="lpstr">
      <vt:lpstr>Arial Unicode MS</vt:lpstr>
      <vt:lpstr>ＭＳ Ｐゴシック</vt:lpstr>
      <vt:lpstr>ＭＳ Ｐゴシック</vt:lpstr>
      <vt:lpstr>Arial</vt:lpstr>
      <vt:lpstr>Arial Black</vt:lpstr>
      <vt:lpstr>Calibri</vt:lpstr>
      <vt:lpstr>Calibri Light</vt:lpstr>
      <vt:lpstr>Cambria Math</vt:lpstr>
      <vt:lpstr>Courier New</vt:lpstr>
      <vt:lpstr>Symbol</vt:lpstr>
      <vt:lpstr>Wingdings</vt:lpstr>
      <vt:lpstr>Wingdings 2</vt:lpstr>
      <vt:lpstr>1_Liebherr Master</vt:lpstr>
      <vt:lpstr>Image</vt:lpstr>
      <vt:lpstr>Air Systems Modelling and Simulation</vt:lpstr>
      <vt:lpstr>Agenda</vt:lpstr>
      <vt:lpstr>Présentation PowerPoint</vt:lpstr>
      <vt:lpstr>Main Aircraft Operational Functions</vt:lpstr>
      <vt:lpstr>Distribution and Cabin Pressurization Systems</vt:lpstr>
      <vt:lpstr>Environmental Control System</vt:lpstr>
      <vt:lpstr>Bleed Air System</vt:lpstr>
      <vt:lpstr>Architecture Synthesis</vt:lpstr>
      <vt:lpstr>System Type</vt:lpstr>
      <vt:lpstr>Présentation PowerPoint</vt:lpstr>
      <vt:lpstr>What is a System ?</vt:lpstr>
      <vt:lpstr>What is a System ?</vt:lpstr>
      <vt:lpstr>What is Simulation ?</vt:lpstr>
      <vt:lpstr>What is Simulation ?</vt:lpstr>
      <vt:lpstr>What is “System Simulation” ?</vt:lpstr>
      <vt:lpstr>Présentation PowerPoint</vt:lpstr>
      <vt:lpstr>MODELICA &amp; DYMOLA Overview</vt:lpstr>
      <vt:lpstr>MODELICA &amp; DYMOLA Overview</vt:lpstr>
      <vt:lpstr>MODELICA &amp; DYMOLA Overview</vt:lpstr>
      <vt:lpstr>MODELICA &amp; DYMOLA Overview</vt:lpstr>
      <vt:lpstr>MODELICA &amp; DYMOLA Overview</vt:lpstr>
      <vt:lpstr>MODELICA &amp; DYMOLA Overview</vt:lpstr>
      <vt:lpstr>MODELICA &amp; DYMOLA Overview</vt:lpstr>
      <vt:lpstr>MODELICA &amp; DYMOLA Overview</vt:lpstr>
      <vt:lpstr>MODELICA &amp; DYMOLA Overview</vt:lpstr>
      <vt:lpstr>MODELICA &amp; DYMOLA Overview</vt:lpstr>
      <vt:lpstr>MODELICA &amp; DYMOLA Overview</vt:lpstr>
      <vt:lpstr>Présentation PowerPoint</vt:lpstr>
      <vt:lpstr>Use Case Overview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Design PID Controller for a DC Motor</vt:lpstr>
      <vt:lpstr>Présentation PowerPoint</vt:lpstr>
      <vt:lpstr>LTS System Simulation Platform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Présentation PowerPoint</vt:lpstr>
      <vt:lpstr>Toward a Model Based World !</vt:lpstr>
      <vt:lpstr>Understanding MBSE</vt:lpstr>
      <vt:lpstr>Understanding MBSE</vt:lpstr>
      <vt:lpstr>Understanding MBSE</vt:lpstr>
      <vt:lpstr>Understanding MBSE</vt:lpstr>
      <vt:lpstr>MBSE Vision</vt:lpstr>
      <vt:lpstr>Présentation PowerPoint</vt:lpstr>
      <vt:lpstr>Conservation Equations</vt:lpstr>
      <vt:lpstr>Conservation Equations</vt:lpstr>
      <vt:lpstr>Conservation Equations</vt:lpstr>
      <vt:lpstr>Moist Air Modelling</vt:lpstr>
      <vt:lpstr>Moist Air Impact</vt:lpstr>
      <vt:lpstr>Cold Power</vt:lpstr>
      <vt:lpstr>Cold Power</vt:lpstr>
      <vt:lpstr>Cold Power</vt:lpstr>
      <vt:lpstr>Présentation PowerPoint</vt:lpstr>
      <vt:lpstr>Heat Loads Assessment</vt:lpstr>
      <vt:lpstr>Heat Loads Assessment</vt:lpstr>
      <vt:lpstr>Cabin Zone Model</vt:lpstr>
      <vt:lpstr>Cabin Zone Model</vt:lpstr>
      <vt:lpstr>Cabin Zone Model</vt:lpstr>
      <vt:lpstr>Cabin Zone Model</vt:lpstr>
      <vt:lpstr>Flow Schedule Assessment</vt:lpstr>
      <vt:lpstr>Flow Schedule Assessment</vt:lpstr>
      <vt:lpstr>Flow Schedule Assessment</vt:lpstr>
      <vt:lpstr>Présentation PowerPoint</vt:lpstr>
      <vt:lpstr>Flow Schedule Model</vt:lpstr>
      <vt:lpstr>Aircraft Data</vt:lpstr>
      <vt:lpstr>Parameters Calibration</vt:lpstr>
      <vt:lpstr>Results Visualization</vt:lpstr>
      <vt:lpstr>Design Proposal</vt:lpstr>
      <vt:lpstr>Présentation PowerPoint</vt:lpstr>
    </vt:vector>
  </TitlesOfParts>
  <Company>Liebherr-IT Services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Matthieu CRESPO</dc:creator>
  <cp:lastModifiedBy>Fayolle Laurent (LTS)</cp:lastModifiedBy>
  <cp:revision>129</cp:revision>
  <cp:lastPrinted>2023-02-09T16:54:42Z</cp:lastPrinted>
  <dcterms:created xsi:type="dcterms:W3CDTF">2017-07-28T10:33:12Z</dcterms:created>
  <dcterms:modified xsi:type="dcterms:W3CDTF">2023-02-09T17:12:36Z</dcterms:modified>
</cp:coreProperties>
</file>